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69" r:id="rId1"/>
  </p:sldMasterIdLst>
  <p:notesMasterIdLst>
    <p:notesMasterId r:id="rId13"/>
  </p:notesMasterIdLst>
  <p:sldIdLst>
    <p:sldId id="257" r:id="rId2"/>
    <p:sldId id="258" r:id="rId3"/>
    <p:sldId id="259" r:id="rId4"/>
    <p:sldId id="261" r:id="rId5"/>
    <p:sldId id="262" r:id="rId6"/>
    <p:sldId id="263" r:id="rId7"/>
    <p:sldId id="260" r:id="rId8"/>
    <p:sldId id="264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43"/>
    <p:restoredTop sz="94674"/>
  </p:normalViewPr>
  <p:slideViewPr>
    <p:cSldViewPr snapToGrid="0" snapToObjects="1">
      <p:cViewPr varScale="1">
        <p:scale>
          <a:sx n="104" d="100"/>
          <a:sy n="104" d="100"/>
        </p:scale>
        <p:origin x="232" y="7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3074BC-6F31-E845-9818-DACC6171D177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ED7ED-F5F2-EC4B-94AE-A4EC72AD26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7416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9CFF91-E415-A146-89BF-6A9B223A58E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3986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076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5577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981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795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8581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791742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4248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433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810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720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772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F22FE7C9-44E5-1B47-A58C-A9AC41661F7E}" type="datetimeFigureOut">
              <a:rPr lang="en-US" smtClean="0"/>
              <a:t>10/12/21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D87DE2AA-4A0E-C343-8A71-BD440BA5F2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6742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6600" dirty="0"/>
              <a:t>    </a:t>
            </a:r>
            <a:r>
              <a:rPr lang="en-US" sz="6600" dirty="0" err="1"/>
              <a:t>Muscleship</a:t>
            </a:r>
            <a:br>
              <a:rPr lang="en-US" sz="6600" dirty="0"/>
            </a:br>
            <a:endParaRPr lang="en-US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sz="1800" dirty="0"/>
              <a:t>Kathleen A. Horvath, Ph.D.</a:t>
            </a:r>
          </a:p>
          <a:p>
            <a:r>
              <a:rPr lang="en-US" sz="1800" dirty="0"/>
              <a:t>Case Western Reserve University</a:t>
            </a:r>
          </a:p>
          <a:p>
            <a:r>
              <a:rPr lang="en-US" sz="1800" dirty="0"/>
              <a:t>kah24@case.edu</a:t>
            </a:r>
          </a:p>
        </p:txBody>
      </p:sp>
      <p:pic>
        <p:nvPicPr>
          <p:cNvPr id="5" name="Picture 4" descr="acoustic-1853573__340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787" y="509796"/>
            <a:ext cx="3162186" cy="210812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784A7F-985E-1F4B-99D1-9E02810FA1A6}"/>
              </a:ext>
            </a:extLst>
          </p:cNvPr>
          <p:cNvSpPr txBox="1"/>
          <p:nvPr/>
        </p:nvSpPr>
        <p:spPr>
          <a:xfrm>
            <a:off x="5298333" y="157588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4F76E3B-6218-964B-9A41-FD9E9B18FE1A}"/>
              </a:ext>
            </a:extLst>
          </p:cNvPr>
          <p:cNvSpPr txBox="1"/>
          <p:nvPr/>
        </p:nvSpPr>
        <p:spPr>
          <a:xfrm>
            <a:off x="5726350" y="27432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208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Wellness 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9600" i="1" dirty="0"/>
              <a:t>the state of BEING in Good Health</a:t>
            </a:r>
          </a:p>
        </p:txBody>
      </p:sp>
    </p:spTree>
    <p:extLst>
      <p:ext uri="{BB962C8B-B14F-4D97-AF65-F5344CB8AC3E}">
        <p14:creationId xmlns:p14="http://schemas.microsoft.com/office/powerpoint/2010/main" val="12084279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Good Health = BALANCE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orient="vert" idx="1"/>
          </p:nvPr>
        </p:nvSpPr>
        <p:spPr>
          <a:prstGeom prst="triangle">
            <a:avLst/>
          </a:prstGeom>
        </p:spPr>
        <p:txBody>
          <a:bodyPr/>
          <a:lstStyle/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286001" y="1371602"/>
            <a:ext cx="7631043" cy="51090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dirty="0"/>
          </a:p>
          <a:p>
            <a:r>
              <a:rPr lang="en-US" sz="3200" dirty="0"/>
              <a:t>                             Physical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sz="3200" dirty="0"/>
          </a:p>
          <a:p>
            <a:r>
              <a:rPr lang="en-US" sz="3200" dirty="0"/>
              <a:t>Musical</a:t>
            </a:r>
            <a:r>
              <a:rPr lang="en-US" dirty="0"/>
              <a:t>					</a:t>
            </a:r>
            <a:r>
              <a:rPr lang="en-US" sz="3200" dirty="0"/>
              <a:t>Mental</a:t>
            </a:r>
          </a:p>
        </p:txBody>
      </p:sp>
      <p:sp>
        <p:nvSpPr>
          <p:cNvPr id="7" name="Isosceles Triangle 6"/>
          <p:cNvSpPr/>
          <p:nvPr/>
        </p:nvSpPr>
        <p:spPr>
          <a:xfrm>
            <a:off x="3301025" y="2581858"/>
            <a:ext cx="5245652" cy="3103216"/>
          </a:xfrm>
          <a:prstGeom prst="triangle">
            <a:avLst>
              <a:gd name="adj" fmla="val 48371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7612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498879" y="358518"/>
            <a:ext cx="7313613" cy="868362"/>
          </a:xfrm>
        </p:spPr>
        <p:txBody>
          <a:bodyPr>
            <a:normAutofit/>
          </a:bodyPr>
          <a:lstStyle/>
          <a:p>
            <a:r>
              <a:rPr lang="en-US" sz="3200" dirty="0"/>
              <a:t>Physical – Some Statistics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438401" y="1261440"/>
            <a:ext cx="7313613" cy="45297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People aged 18 to 25 ( 22% of the US Population ) have these basic health issues:</a:t>
            </a:r>
          </a:p>
          <a:p>
            <a:pPr marL="0" indent="0">
              <a:buNone/>
            </a:pPr>
            <a:r>
              <a:rPr lang="en-US" dirty="0"/>
              <a:t>	+ Mental Disorders</a:t>
            </a:r>
          </a:p>
          <a:p>
            <a:pPr marL="0" indent="0">
              <a:buNone/>
            </a:pPr>
            <a:r>
              <a:rPr lang="en-US" dirty="0"/>
              <a:t>	+ Substance Abuse ( drugs, alcohol, tobacco, </a:t>
            </a:r>
            <a:r>
              <a:rPr lang="en-US" dirty="0" err="1"/>
              <a:t>etc</a:t>
            </a:r>
            <a:r>
              <a:rPr lang="en-US" dirty="0"/>
              <a:t> . . .)</a:t>
            </a:r>
          </a:p>
          <a:p>
            <a:pPr marL="0" indent="0">
              <a:buNone/>
            </a:pPr>
            <a:r>
              <a:rPr lang="en-US" dirty="0"/>
              <a:t>	+ Nutrition and Weight</a:t>
            </a:r>
          </a:p>
          <a:p>
            <a:pPr marL="0" indent="0">
              <a:buNone/>
            </a:pPr>
            <a:r>
              <a:rPr lang="en-US" dirty="0"/>
              <a:t>	+ Sexually Transmitted Disease</a:t>
            </a:r>
          </a:p>
          <a:p>
            <a:pPr marL="0" indent="0">
              <a:buNone/>
            </a:pPr>
            <a:r>
              <a:rPr lang="en-US" dirty="0"/>
              <a:t>	+ Pregnancy</a:t>
            </a:r>
          </a:p>
          <a:p>
            <a:pPr marL="0" indent="0">
              <a:buNone/>
            </a:pPr>
            <a:r>
              <a:rPr lang="en-US" dirty="0"/>
              <a:t>	+ Homelessness and Academic Problems and                                              		Dropping</a:t>
            </a:r>
          </a:p>
          <a:p>
            <a:pPr marL="0" indent="0">
              <a:buNone/>
            </a:pPr>
            <a:r>
              <a:rPr lang="en-US" dirty="0"/>
              <a:t>	+ Homicide and Suicide</a:t>
            </a:r>
          </a:p>
          <a:p>
            <a:pPr marL="0" indent="0">
              <a:buNone/>
            </a:pPr>
            <a:r>
              <a:rPr lang="en-US" dirty="0"/>
              <a:t>	+ Motor Vehicle Collision</a:t>
            </a:r>
          </a:p>
        </p:txBody>
      </p:sp>
    </p:spTree>
    <p:extLst>
      <p:ext uri="{BB962C8B-B14F-4D97-AF65-F5344CB8AC3E}">
        <p14:creationId xmlns:p14="http://schemas.microsoft.com/office/powerpoint/2010/main" val="3861522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Mental Health Statistics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438401" y="1486080"/>
            <a:ext cx="7313613" cy="43051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1.  43.8 Million Adults ( 1.1% ) experience mental Illness 	in a given year</a:t>
            </a:r>
          </a:p>
          <a:p>
            <a:pPr marL="0" indent="0">
              <a:buNone/>
            </a:pPr>
            <a:r>
              <a:rPr lang="en-US" dirty="0"/>
              <a:t>2.  Nearly 1 in 25 ( 10 Million ) adults in America Live with a 	serious mental illness</a:t>
            </a:r>
          </a:p>
          <a:p>
            <a:pPr marL="0" indent="0">
              <a:buNone/>
            </a:pPr>
            <a:r>
              <a:rPr lang="en-US" dirty="0"/>
              <a:t>3.  One-half of chronic mental illness begins by the age of 	14; three quarters by the age of 24</a:t>
            </a:r>
          </a:p>
          <a:p>
            <a:pPr marL="0" indent="0">
              <a:buNone/>
            </a:pPr>
            <a:r>
              <a:rPr lang="en-US" dirty="0"/>
              <a:t>4.  1.1% (2.4 million) adults live with schizophrenia, 6.9% 	(6.1 million) live with major depression, and 18.1% 	(42 million) live with anxiety disorders</a:t>
            </a:r>
          </a:p>
        </p:txBody>
      </p:sp>
    </p:spTree>
    <p:extLst>
      <p:ext uri="{BB962C8B-B14F-4D97-AF65-F5344CB8AC3E}">
        <p14:creationId xmlns:p14="http://schemas.microsoft.com/office/powerpoint/2010/main" val="1244043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Musical  – Some Statistics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334725" y="1371600"/>
            <a:ext cx="7313613" cy="4909680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spcBef>
                <a:spcPts val="0"/>
              </a:spcBef>
              <a:buNone/>
            </a:pPr>
            <a:endParaRPr lang="en-US" sz="7200" b="1" dirty="0"/>
          </a:p>
          <a:p>
            <a:pPr marL="0" indent="0" algn="ctr">
              <a:spcBef>
                <a:spcPts val="0"/>
              </a:spcBef>
              <a:buNone/>
            </a:pPr>
            <a:r>
              <a:rPr lang="en-US" sz="7200" b="1" dirty="0">
                <a:solidFill>
                  <a:schemeClr val="accent2">
                    <a:lumMod val="50000"/>
                    <a:lumOff val="50000"/>
                  </a:schemeClr>
                </a:solidFill>
              </a:rPr>
              <a:t>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7200" b="1" dirty="0">
                <a:solidFill>
                  <a:schemeClr val="accent2">
                    <a:lumMod val="50000"/>
                    <a:lumOff val="50000"/>
                  </a:schemeClr>
                </a:solidFill>
              </a:rPr>
              <a:t>ALL MUSICANS, REGARDLESS OF AGE,  ARE                   SUSEPTABLE TO INJURY</a:t>
            </a:r>
          </a:p>
          <a:p>
            <a:pPr marL="0" indent="0">
              <a:buNone/>
            </a:pPr>
            <a:r>
              <a:rPr lang="en-US" sz="7200" dirty="0"/>
              <a:t>** The ICSOM survey revealed that 82% of the professional 	musicians polled had a medical problem related to musical 	performance and 76% reported that the injury severely 	affected their performance </a:t>
            </a:r>
          </a:p>
          <a:p>
            <a:pPr marL="0" indent="0">
              <a:buNone/>
            </a:pPr>
            <a:r>
              <a:rPr lang="en-US" sz="7200" dirty="0"/>
              <a:t>** String players had the highest overall rate of injury at 66% as 	compared to 48% of woodwind players and 32% of brass 	players </a:t>
            </a:r>
          </a:p>
          <a:p>
            <a:pPr marL="0" indent="0">
              <a:buNone/>
            </a:pPr>
            <a:r>
              <a:rPr lang="en-US" sz="7200" dirty="0"/>
              <a:t>** Overall performance injury percentages for string 	instrumentalists by gender were 72% for women and 62% 	for men</a:t>
            </a:r>
          </a:p>
          <a:p>
            <a:pPr marL="0" indent="0">
              <a:buNone/>
            </a:pPr>
            <a:r>
              <a:rPr lang="en-US" sz="7200" dirty="0"/>
              <a:t>** Studies with young performers revealed that the incidence rate 	was the same or higher than the professional population</a:t>
            </a:r>
          </a:p>
          <a:p>
            <a:pPr marL="0" indent="0">
              <a:buNone/>
            </a:pPr>
            <a:r>
              <a:rPr lang="en-US" sz="7200" dirty="0"/>
              <a:t>** Additional studies with adolescents proved that the overall rate 	of injury was approximately 68% for females and 47% for 	males with the large string instrument population 	exhibiting the highest rate overall at 78%.	</a:t>
            </a:r>
          </a:p>
          <a:p>
            <a:pPr marL="0" indent="0">
              <a:buNone/>
            </a:pPr>
            <a:r>
              <a:rPr lang="en-US" sz="7200" dirty="0"/>
              <a:t> </a:t>
            </a:r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468074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111497" y="397441"/>
            <a:ext cx="792256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** When comparing the overall rates of injury between a student and 	professional population there are specific unique causal factors 	that can be identified with the adolescent age group.  These are:</a:t>
            </a:r>
          </a:p>
          <a:p>
            <a:r>
              <a:rPr lang="en-US" dirty="0"/>
              <a:t> </a:t>
            </a:r>
          </a:p>
          <a:p>
            <a:r>
              <a:rPr lang="en-US" dirty="0"/>
              <a:t>		`underlying physical conditions such as asthma</a:t>
            </a:r>
          </a:p>
          <a:p>
            <a:endParaRPr lang="en-US" dirty="0"/>
          </a:p>
          <a:p>
            <a:r>
              <a:rPr lang="en-US" dirty="0"/>
              <a:t>		 `lack of time management skills that lead to overuse</a:t>
            </a:r>
          </a:p>
          <a:p>
            <a:endParaRPr lang="en-US" dirty="0"/>
          </a:p>
          <a:p>
            <a:r>
              <a:rPr lang="en-US" dirty="0"/>
              <a:t>		`poor decision making and planning</a:t>
            </a:r>
          </a:p>
          <a:p>
            <a:r>
              <a:rPr lang="en-US" dirty="0"/>
              <a:t> </a:t>
            </a:r>
          </a:p>
          <a:p>
            <a:r>
              <a:rPr lang="en-US" dirty="0"/>
              <a:t>		`poor basic training </a:t>
            </a:r>
          </a:p>
          <a:p>
            <a:endParaRPr lang="en-US" dirty="0"/>
          </a:p>
          <a:p>
            <a:r>
              <a:rPr lang="en-US" dirty="0"/>
              <a:t>		`rapid bone growth</a:t>
            </a:r>
            <a:br>
              <a:rPr lang="en-US" dirty="0"/>
            </a:br>
            <a:endParaRPr lang="en-US" dirty="0"/>
          </a:p>
          <a:p>
            <a:r>
              <a:rPr lang="en-US" dirty="0"/>
              <a:t>		`psycho-social aspects of peer relationships</a:t>
            </a:r>
          </a:p>
          <a:p>
            <a:r>
              <a:rPr lang="en-US" dirty="0"/>
              <a:t>		</a:t>
            </a:r>
          </a:p>
          <a:p>
            <a:r>
              <a:rPr lang="en-US" dirty="0"/>
              <a:t>		`the tendency for many adolescents to be limited in 				their conceptual thought process</a:t>
            </a:r>
          </a:p>
          <a:p>
            <a:r>
              <a:rPr lang="en-US" dirty="0"/>
              <a:t>		</a:t>
            </a:r>
          </a:p>
          <a:p>
            <a:r>
              <a:rPr lang="en-US" dirty="0"/>
              <a:t>		`poor impulse control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9958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The Good News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8401" y="1270080"/>
            <a:ext cx="7313613" cy="48124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The Majority of Issues can be successfully managed by adopting a few healthy habits:</a:t>
            </a:r>
          </a:p>
          <a:p>
            <a:pPr marL="0" indent="0">
              <a:buNone/>
            </a:pPr>
            <a:r>
              <a:rPr lang="en-US" dirty="0"/>
              <a:t>1.  Seeking REGULAR MEDICAL Assistance/Care</a:t>
            </a:r>
          </a:p>
          <a:p>
            <a:pPr marL="0" indent="0">
              <a:buNone/>
            </a:pPr>
            <a:r>
              <a:rPr lang="en-US" dirty="0"/>
              <a:t>2.  Adopting a Healthy Lifestyle Including:</a:t>
            </a:r>
          </a:p>
          <a:p>
            <a:pPr marL="457200" lvl="1" indent="0">
              <a:buNone/>
            </a:pPr>
            <a:r>
              <a:rPr lang="en-US" dirty="0"/>
              <a:t>`8 or more hours of sleep on average per night</a:t>
            </a:r>
          </a:p>
          <a:p>
            <a:pPr marL="457200" lvl="1" indent="0">
              <a:buNone/>
            </a:pPr>
            <a:r>
              <a:rPr lang="en-US" dirty="0"/>
              <a:t>`8 to 10 glasses of water per day</a:t>
            </a:r>
          </a:p>
          <a:p>
            <a:pPr marL="457200" lvl="1" indent="0">
              <a:buNone/>
            </a:pPr>
            <a:r>
              <a:rPr lang="en-US" dirty="0"/>
              <a:t>`Regular healthy meals</a:t>
            </a:r>
          </a:p>
          <a:p>
            <a:pPr marL="457200" lvl="1" indent="0">
              <a:buNone/>
            </a:pPr>
            <a:r>
              <a:rPr lang="en-US" dirty="0"/>
              <a:t>`Regular exercise ( 3 to 5 times per week )</a:t>
            </a:r>
          </a:p>
          <a:p>
            <a:pPr marL="457200" lvl="1" indent="0">
              <a:buNone/>
            </a:pPr>
            <a:r>
              <a:rPr lang="en-US" dirty="0"/>
              <a:t>`Managing your STRESS levels with activities that reduce                           	stress . . . ( Yoga, Meditation, Hobby, Mindfulness, </a:t>
            </a:r>
            <a:r>
              <a:rPr lang="en-US" dirty="0" err="1"/>
              <a:t>etc</a:t>
            </a:r>
            <a:r>
              <a:rPr lang="en-US" dirty="0"/>
              <a:t> . . .  )</a:t>
            </a:r>
          </a:p>
          <a:p>
            <a:pPr marL="457200" lvl="1" indent="0">
              <a:buNone/>
            </a:pPr>
            <a:r>
              <a:rPr lang="en-US" dirty="0"/>
              <a:t>`Creating meaningful healthy relationships</a:t>
            </a:r>
          </a:p>
          <a:p>
            <a:pPr marL="457200" lvl="1" indent="0">
              <a:buNone/>
            </a:pPr>
            <a:r>
              <a:rPr lang="en-US" dirty="0"/>
              <a:t>`PLANNING and ORGANIZATION . . .</a:t>
            </a:r>
          </a:p>
          <a:p>
            <a:pPr marL="457200" lvl="1" indent="0">
              <a:buNone/>
            </a:pPr>
            <a:r>
              <a:rPr lang="en-US" dirty="0"/>
              <a:t>`MANAGING Social Media, technology, and computer use </a:t>
            </a:r>
          </a:p>
        </p:txBody>
      </p:sp>
    </p:spTree>
    <p:extLst>
      <p:ext uri="{BB962C8B-B14F-4D97-AF65-F5344CB8AC3E}">
        <p14:creationId xmlns:p14="http://schemas.microsoft.com/office/powerpoint/2010/main" val="42206350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/>
              <a:t>Musical Healthy Habits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8401" y="1296000"/>
            <a:ext cx="8213123" cy="44952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1.  Maintain your Physical Health</a:t>
            </a:r>
          </a:p>
          <a:p>
            <a:pPr marL="0" indent="0">
              <a:buNone/>
            </a:pPr>
            <a:r>
              <a:rPr lang="en-US" dirty="0"/>
              <a:t>2.  PLAN and ORGANIZE your PRACTICE by thinking about each 	practice session as “training”  . . . Design for LONG TERM 	GOALS</a:t>
            </a:r>
          </a:p>
          <a:p>
            <a:pPr marL="0" indent="0">
              <a:buNone/>
            </a:pPr>
            <a:r>
              <a:rPr lang="en-US" dirty="0"/>
              <a:t>3.  Stretch before, during, and after your practice session ( serves as 	a break )</a:t>
            </a:r>
          </a:p>
          <a:p>
            <a:pPr marL="0" indent="0">
              <a:buNone/>
            </a:pPr>
            <a:r>
              <a:rPr lang="en-US" dirty="0"/>
              <a:t>4.  Develop SPECIFIC Practice Strategies that you can utilize often to 	solve your UNIQUE technical issues . . . ( make note of your 	“issues” and you can then anticipate those concerns in 	repertoire )</a:t>
            </a:r>
          </a:p>
          <a:p>
            <a:pPr marL="0" indent="0">
              <a:buNone/>
            </a:pPr>
            <a:r>
              <a:rPr lang="en-US" dirty="0"/>
              <a:t>5.   LOG your progress and Develop Routines . . .</a:t>
            </a:r>
          </a:p>
        </p:txBody>
      </p:sp>
    </p:spTree>
    <p:extLst>
      <p:ext uri="{BB962C8B-B14F-4D97-AF65-F5344CB8AC3E}">
        <p14:creationId xmlns:p14="http://schemas.microsoft.com/office/powerpoint/2010/main" val="1552785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94218" y="596160"/>
            <a:ext cx="8121280" cy="5632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 startAt="6"/>
            </a:pPr>
            <a:r>
              <a:rPr lang="en-US" sz="2400" dirty="0"/>
              <a:t>Write your OWN Etudes to keep yourself on target . . .</a:t>
            </a:r>
          </a:p>
          <a:p>
            <a:pPr marL="342900" indent="-342900">
              <a:buAutoNum type="arabicPeriod" startAt="6"/>
            </a:pPr>
            <a:endParaRPr lang="en-US" sz="2400" dirty="0"/>
          </a:p>
          <a:p>
            <a:pPr marL="457200" indent="-457200">
              <a:buAutoNum type="arabicPeriod" startAt="7"/>
            </a:pPr>
            <a:r>
              <a:rPr lang="en-US" sz="2400" dirty="0"/>
              <a:t>Make Long-Term GOALS, break them down into smaller more manageable steps that you can successfully complete</a:t>
            </a:r>
          </a:p>
          <a:p>
            <a:pPr marL="457200" indent="-457200">
              <a:buAutoNum type="arabicPeriod" startAt="7"/>
            </a:pPr>
            <a:endParaRPr lang="en-US" sz="2400" dirty="0"/>
          </a:p>
          <a:p>
            <a:pPr marL="457200" indent="-457200">
              <a:buAutoNum type="arabicPeriod" startAt="8"/>
            </a:pPr>
            <a:r>
              <a:rPr lang="en-US" sz="2400" dirty="0"/>
              <a:t>Become Educated . . . ASTA, PAMA, </a:t>
            </a:r>
            <a:r>
              <a:rPr lang="en-US" sz="2400" dirty="0" err="1"/>
              <a:t>Masterclasses</a:t>
            </a:r>
            <a:r>
              <a:rPr lang="en-US" sz="2400" dirty="0"/>
              <a:t>, </a:t>
            </a:r>
            <a:r>
              <a:rPr lang="en-US" sz="2400" dirty="0" err="1"/>
              <a:t>etc</a:t>
            </a:r>
            <a:r>
              <a:rPr lang="en-US" sz="2400" dirty="0"/>
              <a:t> . . . </a:t>
            </a:r>
          </a:p>
          <a:p>
            <a:pPr marL="457200" indent="-457200">
              <a:buAutoNum type="arabicPeriod" startAt="8"/>
            </a:pPr>
            <a:endParaRPr lang="en-US" sz="2400" dirty="0"/>
          </a:p>
          <a:p>
            <a:pPr marL="342900" indent="-342900">
              <a:buAutoNum type="arabicPeriod" startAt="8"/>
            </a:pPr>
            <a:r>
              <a:rPr lang="en-US" sz="2400" dirty="0"/>
              <a:t>LISTEN to your BODY and respond accordingly</a:t>
            </a:r>
          </a:p>
          <a:p>
            <a:r>
              <a:rPr lang="en-US" sz="2400" dirty="0"/>
              <a:t>      -   Practice HEARING Conservation</a:t>
            </a:r>
          </a:p>
          <a:p>
            <a:pPr marL="742950" lvl="1" indent="-285750">
              <a:buFontTx/>
              <a:buChar char="-"/>
            </a:pPr>
            <a:r>
              <a:rPr lang="en-US" sz="2400" dirty="0"/>
              <a:t>Rest, Meals, Hydration</a:t>
            </a:r>
          </a:p>
          <a:p>
            <a:pPr marL="742950" lvl="1" indent="-285750">
              <a:buFontTx/>
              <a:buChar char="-"/>
            </a:pPr>
            <a:r>
              <a:rPr lang="en-US" sz="2400" dirty="0"/>
              <a:t>Stress Reduction</a:t>
            </a:r>
          </a:p>
          <a:p>
            <a:pPr marL="742950" lvl="1" indent="-285750">
              <a:buFontTx/>
              <a:buChar char="-"/>
            </a:pPr>
            <a:r>
              <a:rPr lang="en-US" sz="2400" dirty="0"/>
              <a:t>Preparation/Planning</a:t>
            </a:r>
          </a:p>
          <a:p>
            <a:pPr lvl="1"/>
            <a:endParaRPr lang="en-US" sz="2400" dirty="0"/>
          </a:p>
          <a:p>
            <a:r>
              <a:rPr lang="en-US" sz="2400" dirty="0"/>
              <a:t>10.  THINK BASICS – ALWAYS Review Fundamentals and  	“Posture Perfect”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8006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029" y="440641"/>
            <a:ext cx="823359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6000" dirty="0"/>
          </a:p>
          <a:p>
            <a:pPr algn="ctr"/>
            <a:r>
              <a:rPr lang="en-US" sz="6000" dirty="0"/>
              <a:t>THANK YOU !</a:t>
            </a:r>
          </a:p>
          <a:p>
            <a:pPr algn="ctr"/>
            <a:endParaRPr lang="en-US" sz="6000" dirty="0"/>
          </a:p>
        </p:txBody>
      </p:sp>
      <p:pic>
        <p:nvPicPr>
          <p:cNvPr id="4" name="Picture 3" descr="music-1283851_960_720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092" y="2350081"/>
            <a:ext cx="5031033" cy="3487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0727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{3BB5A12F-A013-BD44-82B1-D8DC671F36B6}tf10001070</Template>
  <TotalTime>9</TotalTime>
  <Words>811</Words>
  <Application>Microsoft Macintosh PowerPoint</Application>
  <PresentationFormat>Widescreen</PresentationFormat>
  <Paragraphs>101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Calibri</vt:lpstr>
      <vt:lpstr>Rockwell</vt:lpstr>
      <vt:lpstr>Rockwell Condensed</vt:lpstr>
      <vt:lpstr>Rockwell Extra Bold</vt:lpstr>
      <vt:lpstr>Wingdings</vt:lpstr>
      <vt:lpstr>Wood Type</vt:lpstr>
      <vt:lpstr>    Muscleship </vt:lpstr>
      <vt:lpstr>What is Wellness …</vt:lpstr>
      <vt:lpstr>Good Health = BALANCE</vt:lpstr>
      <vt:lpstr>Physical – Some Statistics</vt:lpstr>
      <vt:lpstr>Mental Health Statistics</vt:lpstr>
      <vt:lpstr>Musical  – Some Statistics</vt:lpstr>
      <vt:lpstr>PowerPoint Presentation</vt:lpstr>
      <vt:lpstr>The Good News </vt:lpstr>
      <vt:lpstr>Musical Healthy Habits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Muscleship </dc:title>
  <dc:creator>Microsoft Office User</dc:creator>
  <cp:lastModifiedBy>Microsoft Office User</cp:lastModifiedBy>
  <cp:revision>2</cp:revision>
  <dcterms:created xsi:type="dcterms:W3CDTF">2021-10-13T00:29:50Z</dcterms:created>
  <dcterms:modified xsi:type="dcterms:W3CDTF">2021-10-13T00:39:17Z</dcterms:modified>
</cp:coreProperties>
</file>