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3"/>
  </p:notesMasterIdLst>
  <p:sldIdLst>
    <p:sldId id="278" r:id="rId2"/>
    <p:sldId id="277" r:id="rId3"/>
    <p:sldId id="259" r:id="rId4"/>
    <p:sldId id="258"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0741"/>
  </p:normalViewPr>
  <p:slideViewPr>
    <p:cSldViewPr snapToGrid="0" snapToObjects="1">
      <p:cViewPr varScale="1">
        <p:scale>
          <a:sx n="101" d="100"/>
          <a:sy n="101" d="100"/>
        </p:scale>
        <p:origin x="1000"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783C6D7-70F9-4C4C-ADAA-CA15BE91735C}" type="datetimeFigureOut">
              <a:rPr lang="en-US" smtClean="0"/>
              <a:t>10/9/21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0F0C12-907F-4E49-85EB-1EB410EBAFAB}" type="slidenum">
              <a:rPr lang="en-US" smtClean="0"/>
              <a:t>‹#›</a:t>
            </a:fld>
            <a:endParaRPr lang="en-US"/>
          </a:p>
        </p:txBody>
      </p:sp>
    </p:spTree>
    <p:extLst>
      <p:ext uri="{BB962C8B-B14F-4D97-AF65-F5344CB8AC3E}">
        <p14:creationId xmlns:p14="http://schemas.microsoft.com/office/powerpoint/2010/main" val="3570095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F0F0C12-907F-4E49-85EB-1EB410EBAFAB}" type="slidenum">
              <a:rPr lang="en-US" smtClean="0"/>
              <a:t>1</a:t>
            </a:fld>
            <a:endParaRPr lang="en-US"/>
          </a:p>
        </p:txBody>
      </p:sp>
    </p:spTree>
    <p:extLst>
      <p:ext uri="{BB962C8B-B14F-4D97-AF65-F5344CB8AC3E}">
        <p14:creationId xmlns:p14="http://schemas.microsoft.com/office/powerpoint/2010/main" val="31065695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F0F0C12-907F-4E49-85EB-1EB410EBAFAB}" type="slidenum">
              <a:rPr lang="en-US" smtClean="0"/>
              <a:t>9</a:t>
            </a:fld>
            <a:endParaRPr lang="en-US"/>
          </a:p>
        </p:txBody>
      </p:sp>
    </p:spTree>
    <p:extLst>
      <p:ext uri="{BB962C8B-B14F-4D97-AF65-F5344CB8AC3E}">
        <p14:creationId xmlns:p14="http://schemas.microsoft.com/office/powerpoint/2010/main" val="5045280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6B11E93-B397-FF45-9FE4-5DC014E8B680}" type="datetimeFigureOut">
              <a:rPr lang="en-US" smtClean="0"/>
              <a:t>10/9/21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CBB557-30B6-D84B-8FB5-ED6373CB7A83}" type="slidenum">
              <a:rPr lang="en-US" smtClean="0"/>
              <a:t>‹#›</a:t>
            </a:fld>
            <a:endParaRPr lang="en-US"/>
          </a:p>
        </p:txBody>
      </p:sp>
    </p:spTree>
    <p:extLst>
      <p:ext uri="{BB962C8B-B14F-4D97-AF65-F5344CB8AC3E}">
        <p14:creationId xmlns:p14="http://schemas.microsoft.com/office/powerpoint/2010/main" val="24795593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B11E93-B397-FF45-9FE4-5DC014E8B680}" type="datetimeFigureOut">
              <a:rPr lang="en-US" smtClean="0"/>
              <a:t>10/9/21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CBB557-30B6-D84B-8FB5-ED6373CB7A83}" type="slidenum">
              <a:rPr lang="en-US" smtClean="0"/>
              <a:t>‹#›</a:t>
            </a:fld>
            <a:endParaRPr lang="en-US"/>
          </a:p>
        </p:txBody>
      </p:sp>
    </p:spTree>
    <p:extLst>
      <p:ext uri="{BB962C8B-B14F-4D97-AF65-F5344CB8AC3E}">
        <p14:creationId xmlns:p14="http://schemas.microsoft.com/office/powerpoint/2010/main" val="4054576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6B11E93-B397-FF45-9FE4-5DC014E8B680}" type="datetimeFigureOut">
              <a:rPr lang="en-US" smtClean="0"/>
              <a:t>10/9/21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CBB557-30B6-D84B-8FB5-ED6373CB7A83}" type="slidenum">
              <a:rPr lang="en-US" smtClean="0"/>
              <a:t>‹#›</a:t>
            </a:fld>
            <a:endParaRPr lang="en-US"/>
          </a:p>
        </p:txBody>
      </p:sp>
    </p:spTree>
    <p:extLst>
      <p:ext uri="{BB962C8B-B14F-4D97-AF65-F5344CB8AC3E}">
        <p14:creationId xmlns:p14="http://schemas.microsoft.com/office/powerpoint/2010/main" val="12853588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6B11E93-B397-FF45-9FE4-5DC014E8B680}" type="datetimeFigureOut">
              <a:rPr lang="en-US" smtClean="0"/>
              <a:t>10/9/21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CBB557-30B6-D84B-8FB5-ED6373CB7A83}" type="slidenum">
              <a:rPr lang="en-US" smtClean="0"/>
              <a:t>‹#›</a:t>
            </a:fld>
            <a:endParaRPr lang="en-US"/>
          </a:p>
        </p:txBody>
      </p:sp>
    </p:spTree>
    <p:extLst>
      <p:ext uri="{BB962C8B-B14F-4D97-AF65-F5344CB8AC3E}">
        <p14:creationId xmlns:p14="http://schemas.microsoft.com/office/powerpoint/2010/main" val="26247148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6B11E93-B397-FF45-9FE4-5DC014E8B680}" type="datetimeFigureOut">
              <a:rPr lang="en-US" smtClean="0"/>
              <a:t>10/9/21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0CBB557-30B6-D84B-8FB5-ED6373CB7A83}" type="slidenum">
              <a:rPr lang="en-US" smtClean="0"/>
              <a:t>‹#›</a:t>
            </a:fld>
            <a:endParaRPr lang="en-US"/>
          </a:p>
        </p:txBody>
      </p:sp>
    </p:spTree>
    <p:extLst>
      <p:ext uri="{BB962C8B-B14F-4D97-AF65-F5344CB8AC3E}">
        <p14:creationId xmlns:p14="http://schemas.microsoft.com/office/powerpoint/2010/main" val="495270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6B11E93-B397-FF45-9FE4-5DC014E8B680}" type="datetimeFigureOut">
              <a:rPr lang="en-US" smtClean="0"/>
              <a:t>10/9/21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CBB557-30B6-D84B-8FB5-ED6373CB7A83}" type="slidenum">
              <a:rPr lang="en-US" smtClean="0"/>
              <a:t>‹#›</a:t>
            </a:fld>
            <a:endParaRPr lang="en-US"/>
          </a:p>
        </p:txBody>
      </p:sp>
    </p:spTree>
    <p:extLst>
      <p:ext uri="{BB962C8B-B14F-4D97-AF65-F5344CB8AC3E}">
        <p14:creationId xmlns:p14="http://schemas.microsoft.com/office/powerpoint/2010/main" val="3953217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B11E93-B397-FF45-9FE4-5DC014E8B680}" type="datetimeFigureOut">
              <a:rPr lang="en-US" smtClean="0"/>
              <a:t>10/9/21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0CBB557-30B6-D84B-8FB5-ED6373CB7A83}" type="slidenum">
              <a:rPr lang="en-US" smtClean="0"/>
              <a:t>‹#›</a:t>
            </a:fld>
            <a:endParaRPr lang="en-US"/>
          </a:p>
        </p:txBody>
      </p:sp>
    </p:spTree>
    <p:extLst>
      <p:ext uri="{BB962C8B-B14F-4D97-AF65-F5344CB8AC3E}">
        <p14:creationId xmlns:p14="http://schemas.microsoft.com/office/powerpoint/2010/main" val="326118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6B11E93-B397-FF45-9FE4-5DC014E8B680}" type="datetimeFigureOut">
              <a:rPr lang="en-US" smtClean="0"/>
              <a:t>10/9/21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CBB557-30B6-D84B-8FB5-ED6373CB7A83}" type="slidenum">
              <a:rPr lang="en-US" smtClean="0"/>
              <a:t>‹#›</a:t>
            </a:fld>
            <a:endParaRPr lang="en-US"/>
          </a:p>
        </p:txBody>
      </p:sp>
    </p:spTree>
    <p:extLst>
      <p:ext uri="{BB962C8B-B14F-4D97-AF65-F5344CB8AC3E}">
        <p14:creationId xmlns:p14="http://schemas.microsoft.com/office/powerpoint/2010/main" val="30446901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6B11E93-B397-FF45-9FE4-5DC014E8B680}" type="datetimeFigureOut">
              <a:rPr lang="en-US" smtClean="0"/>
              <a:t>10/9/21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CBB557-30B6-D84B-8FB5-ED6373CB7A83}" type="slidenum">
              <a:rPr lang="en-US" smtClean="0"/>
              <a:t>‹#›</a:t>
            </a:fld>
            <a:endParaRPr lang="en-US"/>
          </a:p>
        </p:txBody>
      </p:sp>
    </p:spTree>
    <p:extLst>
      <p:ext uri="{BB962C8B-B14F-4D97-AF65-F5344CB8AC3E}">
        <p14:creationId xmlns:p14="http://schemas.microsoft.com/office/powerpoint/2010/main" val="3076148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B11E93-B397-FF45-9FE4-5DC014E8B680}" type="datetimeFigureOut">
              <a:rPr lang="en-US" smtClean="0"/>
              <a:t>10/9/21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CBB557-30B6-D84B-8FB5-ED6373CB7A83}" type="slidenum">
              <a:rPr lang="en-US" smtClean="0"/>
              <a:t>‹#›</a:t>
            </a:fld>
            <a:endParaRPr lang="en-US"/>
          </a:p>
        </p:txBody>
      </p:sp>
    </p:spTree>
    <p:extLst>
      <p:ext uri="{BB962C8B-B14F-4D97-AF65-F5344CB8AC3E}">
        <p14:creationId xmlns:p14="http://schemas.microsoft.com/office/powerpoint/2010/main" val="31209774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B11E93-B397-FF45-9FE4-5DC014E8B680}" type="datetimeFigureOut">
              <a:rPr lang="en-US" smtClean="0"/>
              <a:t>10/9/21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CBB557-30B6-D84B-8FB5-ED6373CB7A83}" type="slidenum">
              <a:rPr lang="en-US" smtClean="0"/>
              <a:t>‹#›</a:t>
            </a:fld>
            <a:endParaRPr lang="en-US"/>
          </a:p>
        </p:txBody>
      </p:sp>
    </p:spTree>
    <p:extLst>
      <p:ext uri="{BB962C8B-B14F-4D97-AF65-F5344CB8AC3E}">
        <p14:creationId xmlns:p14="http://schemas.microsoft.com/office/powerpoint/2010/main" val="935794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6B11E93-B397-FF45-9FE4-5DC014E8B680}" type="datetimeFigureOut">
              <a:rPr lang="en-US" smtClean="0"/>
              <a:t>10/9/21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CBB557-30B6-D84B-8FB5-ED6373CB7A83}" type="slidenum">
              <a:rPr lang="en-US" smtClean="0"/>
              <a:t>‹#›</a:t>
            </a:fld>
            <a:endParaRPr lang="en-US"/>
          </a:p>
        </p:txBody>
      </p:sp>
    </p:spTree>
    <p:extLst>
      <p:ext uri="{BB962C8B-B14F-4D97-AF65-F5344CB8AC3E}">
        <p14:creationId xmlns:p14="http://schemas.microsoft.com/office/powerpoint/2010/main" val="175663290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mailto:jeffTking58@gmail.com" TargetMode="External"/><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hyperlink" Target="mailto:Jeffrey.king@uta.edu"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FCEAB55-F929-6447-8FC8-F18DCE91941E}"/>
              </a:ext>
            </a:extLst>
          </p:cNvPr>
          <p:cNvSpPr>
            <a:spLocks noGrp="1"/>
          </p:cNvSpPr>
          <p:nvPr>
            <p:ph type="title"/>
          </p:nvPr>
        </p:nvSpPr>
        <p:spPr/>
        <p:txBody>
          <a:bodyPr>
            <a:noAutofit/>
          </a:bodyPr>
          <a:lstStyle/>
          <a:p>
            <a:pPr algn="ctr"/>
            <a:r>
              <a:rPr lang="en-US" sz="4800" dirty="0"/>
              <a:t>Do You Hear What I Hear?</a:t>
            </a:r>
            <a:br>
              <a:rPr lang="en-US" sz="4800" dirty="0"/>
            </a:br>
            <a:r>
              <a:rPr lang="en-US" sz="4800" dirty="0"/>
              <a:t>Lessons Learned From Master Musicians</a:t>
            </a:r>
          </a:p>
        </p:txBody>
      </p:sp>
      <p:sp>
        <p:nvSpPr>
          <p:cNvPr id="3" name="Content Placeholder 2">
            <a:extLst>
              <a:ext uri="{FF2B5EF4-FFF2-40B4-BE49-F238E27FC236}">
                <a16:creationId xmlns:a16="http://schemas.microsoft.com/office/drawing/2014/main" id="{A52CD86F-0FFD-FA40-81B9-59DC6C384836}"/>
              </a:ext>
            </a:extLst>
          </p:cNvPr>
          <p:cNvSpPr>
            <a:spLocks noGrp="1"/>
          </p:cNvSpPr>
          <p:nvPr>
            <p:ph idx="1"/>
          </p:nvPr>
        </p:nvSpPr>
        <p:spPr>
          <a:xfrm>
            <a:off x="711200" y="2184400"/>
            <a:ext cx="10731500" cy="3992562"/>
          </a:xfrm>
        </p:spPr>
        <p:txBody>
          <a:bodyPr>
            <a:noAutofit/>
          </a:bodyPr>
          <a:lstStyle/>
          <a:p>
            <a:pPr marL="0" indent="0">
              <a:buNone/>
            </a:pPr>
            <a:endParaRPr lang="en-US" dirty="0"/>
          </a:p>
          <a:p>
            <a:pPr marL="0" indent="0">
              <a:buNone/>
            </a:pPr>
            <a:r>
              <a:rPr lang="en-US" sz="3600" dirty="0"/>
              <a:t>Wakeland High School Wind Symphony, Demo Band</a:t>
            </a:r>
          </a:p>
          <a:p>
            <a:pPr marL="0" indent="0">
              <a:buNone/>
            </a:pPr>
            <a:r>
              <a:rPr lang="en-US" sz="3600" dirty="0"/>
              <a:t>Tanner Smith, Director</a:t>
            </a:r>
          </a:p>
          <a:p>
            <a:endParaRPr lang="en-US" sz="3600" dirty="0"/>
          </a:p>
          <a:p>
            <a:pPr marL="0" indent="0">
              <a:buNone/>
            </a:pPr>
            <a:r>
              <a:rPr lang="en-US" sz="3600" dirty="0"/>
              <a:t>Jeff King, Clinician</a:t>
            </a:r>
          </a:p>
        </p:txBody>
      </p:sp>
    </p:spTree>
    <p:extLst>
      <p:ext uri="{BB962C8B-B14F-4D97-AF65-F5344CB8AC3E}">
        <p14:creationId xmlns:p14="http://schemas.microsoft.com/office/powerpoint/2010/main" val="38842704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F64D08-C943-7E41-9128-3C257173CF89}"/>
              </a:ext>
            </a:extLst>
          </p:cNvPr>
          <p:cNvSpPr>
            <a:spLocks noGrp="1"/>
          </p:cNvSpPr>
          <p:nvPr>
            <p:ph idx="1"/>
          </p:nvPr>
        </p:nvSpPr>
        <p:spPr>
          <a:xfrm>
            <a:off x="838200" y="939800"/>
            <a:ext cx="10515600" cy="5237163"/>
          </a:xfrm>
        </p:spPr>
        <p:txBody>
          <a:bodyPr>
            <a:normAutofit/>
          </a:bodyPr>
          <a:lstStyle/>
          <a:p>
            <a:pPr marL="0" indent="0" algn="ctr">
              <a:buNone/>
            </a:pPr>
            <a:r>
              <a:rPr lang="en-US" sz="4800" i="1" dirty="0"/>
              <a:t>” If your students get bored during your daily drill/warm-up time,</a:t>
            </a:r>
            <a:br>
              <a:rPr lang="en-US" sz="4800" dirty="0"/>
            </a:br>
            <a:r>
              <a:rPr lang="en-US" sz="4800" i="1" dirty="0"/>
              <a:t>maybe they have stopped thinking.”</a:t>
            </a:r>
          </a:p>
          <a:p>
            <a:pPr marL="0" indent="0" algn="ctr">
              <a:buNone/>
            </a:pPr>
            <a:endParaRPr lang="en-US" sz="4800" i="1" dirty="0"/>
          </a:p>
          <a:p>
            <a:pPr marL="0" indent="0" algn="r">
              <a:buNone/>
            </a:pPr>
            <a:r>
              <a:rPr lang="en-US" sz="4000" i="1" dirty="0"/>
              <a:t>Eddie Green</a:t>
            </a:r>
          </a:p>
          <a:p>
            <a:pPr marL="0" indent="0" algn="r">
              <a:buNone/>
            </a:pPr>
            <a:r>
              <a:rPr lang="en-US" sz="3600" dirty="0"/>
              <a:t>Professor Emeritus</a:t>
            </a:r>
          </a:p>
          <a:p>
            <a:pPr marL="0" indent="0" algn="r">
              <a:buNone/>
            </a:pPr>
            <a:r>
              <a:rPr lang="en-US" sz="3600" dirty="0"/>
              <a:t>University of Houston</a:t>
            </a:r>
          </a:p>
        </p:txBody>
      </p:sp>
    </p:spTree>
    <p:extLst>
      <p:ext uri="{BB962C8B-B14F-4D97-AF65-F5344CB8AC3E}">
        <p14:creationId xmlns:p14="http://schemas.microsoft.com/office/powerpoint/2010/main" val="13746363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3EE0EB8-83D8-A640-AD89-04E41457415A}"/>
              </a:ext>
            </a:extLst>
          </p:cNvPr>
          <p:cNvSpPr>
            <a:spLocks noGrp="1"/>
          </p:cNvSpPr>
          <p:nvPr>
            <p:ph idx="1"/>
          </p:nvPr>
        </p:nvSpPr>
        <p:spPr>
          <a:xfrm>
            <a:off x="838200" y="927100"/>
            <a:ext cx="10515600" cy="5588000"/>
          </a:xfrm>
        </p:spPr>
        <p:txBody>
          <a:bodyPr>
            <a:normAutofit lnSpcReduction="10000"/>
          </a:bodyPr>
          <a:lstStyle/>
          <a:p>
            <a:pPr marL="0" indent="0" algn="ctr">
              <a:buNone/>
            </a:pPr>
            <a:r>
              <a:rPr lang="en-US" sz="4800" i="1" dirty="0"/>
              <a:t>“Be meticulous and exacting. </a:t>
            </a:r>
            <a:br>
              <a:rPr lang="en-US" sz="4800" i="1" dirty="0"/>
            </a:br>
            <a:r>
              <a:rPr lang="en-US" sz="4800" i="1" dirty="0"/>
              <a:t>Be careful not to bore students and stick with something too long in one class or it may become pointless. </a:t>
            </a:r>
            <a:r>
              <a:rPr lang="en-US" sz="4800" dirty="0"/>
              <a:t>“</a:t>
            </a:r>
          </a:p>
          <a:p>
            <a:pPr marL="0" indent="0" algn="ctr">
              <a:buNone/>
            </a:pPr>
            <a:endParaRPr lang="en-US" sz="4800" dirty="0"/>
          </a:p>
          <a:p>
            <a:pPr marL="0" indent="0" algn="r">
              <a:buNone/>
            </a:pPr>
            <a:r>
              <a:rPr lang="en-US" sz="4400" i="1" dirty="0"/>
              <a:t>Eddie Green</a:t>
            </a:r>
          </a:p>
          <a:p>
            <a:pPr marL="0" indent="0" algn="r">
              <a:buNone/>
            </a:pPr>
            <a:r>
              <a:rPr lang="en-US" sz="4000" dirty="0"/>
              <a:t>Professor Emeritus</a:t>
            </a:r>
          </a:p>
          <a:p>
            <a:pPr marL="0" indent="0" algn="r">
              <a:buNone/>
            </a:pPr>
            <a:r>
              <a:rPr lang="en-US" sz="4000" dirty="0"/>
              <a:t>University of Houston</a:t>
            </a:r>
          </a:p>
          <a:p>
            <a:pPr marL="0" indent="0" algn="r">
              <a:buNone/>
            </a:pPr>
            <a:endParaRPr lang="en-US" dirty="0"/>
          </a:p>
        </p:txBody>
      </p:sp>
    </p:spTree>
    <p:extLst>
      <p:ext uri="{BB962C8B-B14F-4D97-AF65-F5344CB8AC3E}">
        <p14:creationId xmlns:p14="http://schemas.microsoft.com/office/powerpoint/2010/main" val="31265522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A1EBC28-2830-9647-942F-6FC626E59C9B}"/>
              </a:ext>
            </a:extLst>
          </p:cNvPr>
          <p:cNvSpPr>
            <a:spLocks noGrp="1"/>
          </p:cNvSpPr>
          <p:nvPr>
            <p:ph idx="1"/>
          </p:nvPr>
        </p:nvSpPr>
        <p:spPr>
          <a:xfrm>
            <a:off x="838200" y="1520031"/>
            <a:ext cx="10515600" cy="4351338"/>
          </a:xfrm>
        </p:spPr>
        <p:txBody>
          <a:bodyPr/>
          <a:lstStyle/>
          <a:p>
            <a:pPr marL="0" indent="0" algn="ctr">
              <a:buNone/>
            </a:pPr>
            <a:r>
              <a:rPr lang="en-US" sz="4800" i="1"/>
              <a:t>“The </a:t>
            </a:r>
            <a:r>
              <a:rPr lang="en-US" sz="4800" i="1" dirty="0"/>
              <a:t>sound you have in your mind is the sound you will make.”</a:t>
            </a:r>
          </a:p>
          <a:p>
            <a:pPr marL="0" indent="0" algn="ctr">
              <a:buNone/>
            </a:pPr>
            <a:endParaRPr lang="en-US" sz="4800" i="1" dirty="0"/>
          </a:p>
          <a:p>
            <a:pPr marL="0" indent="0" algn="r">
              <a:buNone/>
            </a:pPr>
            <a:r>
              <a:rPr lang="en-US" sz="4000" i="1" dirty="0"/>
              <a:t>John Paynter</a:t>
            </a:r>
            <a:r>
              <a:rPr lang="en-US" i="1" dirty="0"/>
              <a:t> </a:t>
            </a:r>
          </a:p>
          <a:p>
            <a:pPr marL="0" indent="0" algn="r">
              <a:buNone/>
            </a:pPr>
            <a:r>
              <a:rPr lang="en-US" sz="3600" dirty="0"/>
              <a:t>Former Director of Bands</a:t>
            </a:r>
          </a:p>
          <a:p>
            <a:pPr marL="0" indent="0" algn="r">
              <a:buNone/>
            </a:pPr>
            <a:r>
              <a:rPr lang="en-US" sz="3600" dirty="0"/>
              <a:t>Northwestern Universi</a:t>
            </a:r>
            <a:r>
              <a:rPr lang="en-US" dirty="0"/>
              <a:t>ty</a:t>
            </a:r>
          </a:p>
          <a:p>
            <a:pPr marL="0" indent="0">
              <a:buNone/>
            </a:pPr>
            <a:endParaRPr lang="en-US" dirty="0"/>
          </a:p>
        </p:txBody>
      </p:sp>
    </p:spTree>
    <p:extLst>
      <p:ext uri="{BB962C8B-B14F-4D97-AF65-F5344CB8AC3E}">
        <p14:creationId xmlns:p14="http://schemas.microsoft.com/office/powerpoint/2010/main" val="35695774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4F92468-EEA7-F043-8540-903B717CB199}"/>
              </a:ext>
            </a:extLst>
          </p:cNvPr>
          <p:cNvSpPr>
            <a:spLocks noGrp="1"/>
          </p:cNvSpPr>
          <p:nvPr>
            <p:ph idx="1"/>
          </p:nvPr>
        </p:nvSpPr>
        <p:spPr>
          <a:xfrm>
            <a:off x="673100" y="711200"/>
            <a:ext cx="10515600" cy="5702300"/>
          </a:xfrm>
        </p:spPr>
        <p:txBody>
          <a:bodyPr>
            <a:noAutofit/>
          </a:bodyPr>
          <a:lstStyle/>
          <a:p>
            <a:pPr marL="0" indent="0" algn="ctr">
              <a:buNone/>
            </a:pPr>
            <a:r>
              <a:rPr lang="en-US" sz="4800" i="1" dirty="0"/>
              <a:t>“The benefit of playing music in unison is the first step in producing a mature sound that will help match tone qualities, intonation, volume, etc., across your ensemble. Playing in unison is one of the most efficient ways to improve the overall quality of an ensemble’s sound and is the foundation of playing in-tune.” </a:t>
            </a:r>
            <a:endParaRPr lang="en-US" sz="4800" dirty="0"/>
          </a:p>
        </p:txBody>
      </p:sp>
    </p:spTree>
    <p:extLst>
      <p:ext uri="{BB962C8B-B14F-4D97-AF65-F5344CB8AC3E}">
        <p14:creationId xmlns:p14="http://schemas.microsoft.com/office/powerpoint/2010/main" val="12573526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96D02E-48EB-AD42-8E2D-3FE97DE6D7C2}"/>
              </a:ext>
            </a:extLst>
          </p:cNvPr>
          <p:cNvSpPr>
            <a:spLocks noGrp="1"/>
          </p:cNvSpPr>
          <p:nvPr>
            <p:ph idx="1"/>
          </p:nvPr>
        </p:nvSpPr>
        <p:spPr>
          <a:xfrm>
            <a:off x="711200" y="619124"/>
            <a:ext cx="10515600" cy="5667376"/>
          </a:xfrm>
        </p:spPr>
        <p:txBody>
          <a:bodyPr>
            <a:normAutofit/>
          </a:bodyPr>
          <a:lstStyle/>
          <a:p>
            <a:pPr marL="0" indent="0" algn="ctr">
              <a:buNone/>
            </a:pPr>
            <a:r>
              <a:rPr lang="en-US" sz="4800" i="1" dirty="0"/>
              <a:t>“When a band plays a unison note, they are producing several different octaves simultaneously. Learning to play in-tune octaves is the basis for superior intonation.”</a:t>
            </a:r>
          </a:p>
          <a:p>
            <a:pPr marL="0" indent="0" algn="ctr">
              <a:buNone/>
            </a:pPr>
            <a:endParaRPr lang="en-US" sz="4800" i="1" dirty="0"/>
          </a:p>
          <a:p>
            <a:pPr marL="0" indent="0" algn="r">
              <a:buNone/>
            </a:pPr>
            <a:r>
              <a:rPr lang="en-US" sz="4000" i="1" dirty="0"/>
              <a:t>David Newell</a:t>
            </a:r>
          </a:p>
          <a:p>
            <a:pPr marL="0" indent="0" algn="r">
              <a:buNone/>
            </a:pPr>
            <a:r>
              <a:rPr lang="en-US" sz="3600" dirty="0"/>
              <a:t>Music Educator &amp; Author</a:t>
            </a:r>
          </a:p>
          <a:p>
            <a:pPr marL="0" indent="0" algn="r">
              <a:buNone/>
            </a:pPr>
            <a:endParaRPr lang="en-US" sz="4800" i="1" dirty="0"/>
          </a:p>
          <a:p>
            <a:pPr marL="0" indent="0" algn="r">
              <a:buNone/>
            </a:pPr>
            <a:endParaRPr lang="en-US" sz="4800" dirty="0"/>
          </a:p>
        </p:txBody>
      </p:sp>
    </p:spTree>
    <p:extLst>
      <p:ext uri="{BB962C8B-B14F-4D97-AF65-F5344CB8AC3E}">
        <p14:creationId xmlns:p14="http://schemas.microsoft.com/office/powerpoint/2010/main" val="38433544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2B6E5D3-C6CA-A64A-992A-B84FABC2D602}"/>
              </a:ext>
            </a:extLst>
          </p:cNvPr>
          <p:cNvSpPr>
            <a:spLocks noGrp="1"/>
          </p:cNvSpPr>
          <p:nvPr>
            <p:ph idx="1"/>
          </p:nvPr>
        </p:nvSpPr>
        <p:spPr>
          <a:xfrm>
            <a:off x="596900" y="582612"/>
            <a:ext cx="10947400" cy="6149976"/>
          </a:xfrm>
        </p:spPr>
        <p:txBody>
          <a:bodyPr>
            <a:normAutofit fontScale="85000" lnSpcReduction="20000"/>
          </a:bodyPr>
          <a:lstStyle/>
          <a:p>
            <a:pPr marL="0" indent="0" algn="ctr">
              <a:buNone/>
            </a:pPr>
            <a:r>
              <a:rPr lang="en-US" sz="5600" i="1" dirty="0"/>
              <a:t>“At first, I would suggest that the player remain with each exercise until he has developed a feeling of relaxation and control— through strength— before adding the next upper series note. …keep him loose and free… but will continue to increase his control and flexibility</a:t>
            </a:r>
            <a:r>
              <a:rPr lang="en-US" sz="5600" dirty="0"/>
              <a:t>.”</a:t>
            </a:r>
          </a:p>
          <a:p>
            <a:pPr marL="0" indent="0" algn="ctr">
              <a:buNone/>
            </a:pPr>
            <a:endParaRPr lang="en-US" sz="4800" dirty="0"/>
          </a:p>
          <a:p>
            <a:pPr marL="0" indent="0" algn="r">
              <a:buNone/>
            </a:pPr>
            <a:r>
              <a:rPr lang="en-US" sz="4700" i="1" dirty="0"/>
              <a:t>Emory Remington</a:t>
            </a:r>
          </a:p>
          <a:p>
            <a:pPr marL="0" indent="0" algn="r">
              <a:buNone/>
            </a:pPr>
            <a:r>
              <a:rPr lang="en-US" sz="4200" dirty="0"/>
              <a:t>Former Trombone Professor</a:t>
            </a:r>
          </a:p>
          <a:p>
            <a:pPr marL="0" indent="0" algn="r">
              <a:buNone/>
            </a:pPr>
            <a:r>
              <a:rPr lang="en-US" sz="4200" dirty="0"/>
              <a:t>Eastman School of Music</a:t>
            </a:r>
          </a:p>
          <a:p>
            <a:pPr marL="0" indent="0" algn="ctr">
              <a:buNone/>
            </a:pPr>
            <a:endParaRPr lang="en-US" sz="4800" dirty="0"/>
          </a:p>
        </p:txBody>
      </p:sp>
    </p:spTree>
    <p:extLst>
      <p:ext uri="{BB962C8B-B14F-4D97-AF65-F5344CB8AC3E}">
        <p14:creationId xmlns:p14="http://schemas.microsoft.com/office/powerpoint/2010/main" val="30556598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08111BC-3FD8-EE41-8753-25C2CFFA2CE7}"/>
              </a:ext>
            </a:extLst>
          </p:cNvPr>
          <p:cNvSpPr>
            <a:spLocks noGrp="1"/>
          </p:cNvSpPr>
          <p:nvPr>
            <p:ph idx="1"/>
          </p:nvPr>
        </p:nvSpPr>
        <p:spPr>
          <a:xfrm>
            <a:off x="292100" y="327024"/>
            <a:ext cx="11569700" cy="6442076"/>
          </a:xfrm>
        </p:spPr>
        <p:txBody>
          <a:bodyPr>
            <a:normAutofit fontScale="55000" lnSpcReduction="20000"/>
          </a:bodyPr>
          <a:lstStyle/>
          <a:p>
            <a:pPr marL="0" indent="0">
              <a:buNone/>
            </a:pPr>
            <a:r>
              <a:rPr lang="en-US" sz="7700" b="1" i="1" dirty="0"/>
              <a:t> </a:t>
            </a:r>
            <a:endParaRPr lang="en-US" sz="7700" dirty="0"/>
          </a:p>
          <a:p>
            <a:pPr marL="0" indent="0" algn="ctr">
              <a:buNone/>
            </a:pPr>
            <a:r>
              <a:rPr lang="en-US" sz="7700" i="1" dirty="0"/>
              <a:t>“Tone must be listed first in any discussion of music ensemble pedagogy because it affects and is affected by everything else... It may be dark, or bright, or rich, or harsh, or thin, or characteristic, or uncharacteristic, or resonant, or dull. Whatever else it is, tone is always the highway by which one travels to musical expression. It’s the fundamental life force that makes beautiful music possible.”</a:t>
            </a:r>
          </a:p>
          <a:p>
            <a:pPr marL="0" indent="0" algn="ctr">
              <a:buNone/>
            </a:pPr>
            <a:endParaRPr lang="en-US" sz="4800" dirty="0"/>
          </a:p>
          <a:p>
            <a:pPr marL="0" indent="0" algn="r">
              <a:buNone/>
            </a:pPr>
            <a:r>
              <a:rPr lang="en-US" sz="7300" i="1" dirty="0"/>
              <a:t>David Morrison</a:t>
            </a:r>
          </a:p>
          <a:p>
            <a:pPr marL="0" indent="0" algn="r">
              <a:buNone/>
            </a:pPr>
            <a:r>
              <a:rPr lang="en-US" sz="6500" dirty="0"/>
              <a:t>Music Educator &amp; Author</a:t>
            </a:r>
          </a:p>
          <a:p>
            <a:pPr marL="0" indent="0">
              <a:buNone/>
            </a:pPr>
            <a:endParaRPr lang="en-US" dirty="0"/>
          </a:p>
        </p:txBody>
      </p:sp>
    </p:spTree>
    <p:extLst>
      <p:ext uri="{BB962C8B-B14F-4D97-AF65-F5344CB8AC3E}">
        <p14:creationId xmlns:p14="http://schemas.microsoft.com/office/powerpoint/2010/main" val="12996444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A17CF7-AFAE-A741-99C0-744B63330C38}"/>
              </a:ext>
            </a:extLst>
          </p:cNvPr>
          <p:cNvSpPr>
            <a:spLocks noGrp="1"/>
          </p:cNvSpPr>
          <p:nvPr>
            <p:ph idx="1"/>
          </p:nvPr>
        </p:nvSpPr>
        <p:spPr>
          <a:xfrm>
            <a:off x="469900" y="723900"/>
            <a:ext cx="11176000" cy="5753100"/>
          </a:xfrm>
        </p:spPr>
        <p:txBody>
          <a:bodyPr>
            <a:normAutofit fontScale="92500" lnSpcReduction="20000"/>
          </a:bodyPr>
          <a:lstStyle/>
          <a:p>
            <a:pPr marL="0" indent="0">
              <a:buNone/>
            </a:pPr>
            <a:endParaRPr lang="en-US" dirty="0"/>
          </a:p>
          <a:p>
            <a:pPr marL="0" indent="0" algn="ctr">
              <a:buNone/>
            </a:pPr>
            <a:r>
              <a:rPr lang="en-US" sz="5200" i="1" dirty="0"/>
              <a:t>“Whatever volume we call forte and fortissimo should be no more than they can play without distorting a good tone and without ‘spatting’ the attacks. Piano should be no softer than the sound they can produce with confidence.”</a:t>
            </a:r>
          </a:p>
          <a:p>
            <a:pPr marL="0" indent="0" algn="ctr">
              <a:buNone/>
            </a:pPr>
            <a:endParaRPr lang="en-US" sz="4800" i="1" dirty="0"/>
          </a:p>
          <a:p>
            <a:pPr marL="0" indent="0" algn="r">
              <a:buNone/>
            </a:pPr>
            <a:r>
              <a:rPr lang="en-US" sz="4300" i="1" dirty="0"/>
              <a:t>Mallory B. Thompson</a:t>
            </a:r>
          </a:p>
          <a:p>
            <a:pPr marL="0" indent="0" algn="r">
              <a:buNone/>
            </a:pPr>
            <a:r>
              <a:rPr lang="en-US" sz="3900" dirty="0"/>
              <a:t>Director of Bands</a:t>
            </a:r>
          </a:p>
          <a:p>
            <a:pPr marL="0" indent="0" algn="r">
              <a:buNone/>
            </a:pPr>
            <a:r>
              <a:rPr lang="en-US" sz="3900" dirty="0"/>
              <a:t>Northwestern University</a:t>
            </a:r>
          </a:p>
          <a:p>
            <a:pPr marL="0" indent="0" algn="ctr">
              <a:buNone/>
            </a:pPr>
            <a:endParaRPr lang="en-US" sz="3900" i="1" dirty="0"/>
          </a:p>
          <a:p>
            <a:pPr marL="0" indent="0" algn="ctr">
              <a:buNone/>
            </a:pPr>
            <a:endParaRPr lang="en-US" sz="4800" i="1" dirty="0"/>
          </a:p>
          <a:p>
            <a:pPr marL="0" indent="0" algn="ctr">
              <a:buNone/>
            </a:pPr>
            <a:endParaRPr lang="en-US" sz="4800" dirty="0"/>
          </a:p>
          <a:p>
            <a:pPr marL="0" indent="0">
              <a:buNone/>
            </a:pPr>
            <a:endParaRPr lang="en-US" dirty="0"/>
          </a:p>
        </p:txBody>
      </p:sp>
    </p:spTree>
    <p:extLst>
      <p:ext uri="{BB962C8B-B14F-4D97-AF65-F5344CB8AC3E}">
        <p14:creationId xmlns:p14="http://schemas.microsoft.com/office/powerpoint/2010/main" val="36791806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6BB80F-715F-8549-8500-B1A7A6780517}"/>
              </a:ext>
            </a:extLst>
          </p:cNvPr>
          <p:cNvSpPr>
            <a:spLocks noGrp="1"/>
          </p:cNvSpPr>
          <p:nvPr>
            <p:ph idx="1"/>
          </p:nvPr>
        </p:nvSpPr>
        <p:spPr>
          <a:xfrm>
            <a:off x="838200" y="927100"/>
            <a:ext cx="10515600" cy="5651500"/>
          </a:xfrm>
        </p:spPr>
        <p:txBody>
          <a:bodyPr>
            <a:normAutofit fontScale="92500" lnSpcReduction="10000"/>
          </a:bodyPr>
          <a:lstStyle/>
          <a:p>
            <a:pPr marL="0" indent="0" algn="ctr">
              <a:buNone/>
            </a:pPr>
            <a:r>
              <a:rPr lang="en-US" sz="5200" i="1" dirty="0"/>
              <a:t>“When a band tries to play soft, the resonance and the tone quality often go “down the tubes.” Students often associate softness with a lack of intensity.”</a:t>
            </a:r>
          </a:p>
          <a:p>
            <a:pPr marL="0" indent="0" algn="ctr">
              <a:buNone/>
            </a:pPr>
            <a:endParaRPr lang="en-US" sz="4800" i="1" dirty="0"/>
          </a:p>
          <a:p>
            <a:pPr marL="0" indent="0" algn="r">
              <a:buNone/>
            </a:pPr>
            <a:r>
              <a:rPr lang="en-US" sz="4300" i="1" dirty="0"/>
              <a:t>Gregory </a:t>
            </a:r>
            <a:r>
              <a:rPr lang="en-US" sz="4300" i="1" dirty="0" err="1"/>
              <a:t>Bimm</a:t>
            </a:r>
            <a:endParaRPr lang="en-US" sz="4300" i="1" dirty="0"/>
          </a:p>
          <a:p>
            <a:pPr marL="0" indent="0" algn="r">
              <a:buNone/>
            </a:pPr>
            <a:r>
              <a:rPr lang="en-US" sz="3900" dirty="0"/>
              <a:t>Former Dir. of Bands</a:t>
            </a:r>
          </a:p>
          <a:p>
            <a:pPr marL="0" indent="0" algn="r">
              <a:buNone/>
            </a:pPr>
            <a:r>
              <a:rPr lang="en-US" sz="3900" dirty="0"/>
              <a:t>Marian Catholic HS </a:t>
            </a:r>
          </a:p>
          <a:p>
            <a:pPr marL="0" indent="0">
              <a:buNone/>
            </a:pPr>
            <a:endParaRPr lang="en-US" dirty="0"/>
          </a:p>
        </p:txBody>
      </p:sp>
    </p:spTree>
    <p:extLst>
      <p:ext uri="{BB962C8B-B14F-4D97-AF65-F5344CB8AC3E}">
        <p14:creationId xmlns:p14="http://schemas.microsoft.com/office/powerpoint/2010/main" val="22630999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B48525-BFAE-2F41-BB43-E3E888CCCFC9}"/>
              </a:ext>
            </a:extLst>
          </p:cNvPr>
          <p:cNvSpPr>
            <a:spLocks noGrp="1"/>
          </p:cNvSpPr>
          <p:nvPr>
            <p:ph idx="1"/>
          </p:nvPr>
        </p:nvSpPr>
        <p:spPr>
          <a:xfrm>
            <a:off x="838200" y="1054100"/>
            <a:ext cx="10515600" cy="5122863"/>
          </a:xfrm>
        </p:spPr>
        <p:txBody>
          <a:bodyPr>
            <a:normAutofit fontScale="92500"/>
          </a:bodyPr>
          <a:lstStyle/>
          <a:p>
            <a:pPr marL="0" indent="0" algn="ctr">
              <a:buNone/>
            </a:pPr>
            <a:r>
              <a:rPr lang="en-US" sz="5200" i="1" dirty="0"/>
              <a:t>“Play arpeggios to get all ranges to sound good by being in tune and listening </a:t>
            </a:r>
          </a:p>
          <a:p>
            <a:pPr marL="0" indent="0" algn="ctr">
              <a:buNone/>
            </a:pPr>
            <a:r>
              <a:rPr lang="en-US" sz="5200" i="1" dirty="0"/>
              <a:t>to the sound.”</a:t>
            </a:r>
          </a:p>
          <a:p>
            <a:pPr marL="0" indent="0" algn="ctr">
              <a:buNone/>
            </a:pPr>
            <a:endParaRPr lang="en-US" sz="4800" i="1" dirty="0"/>
          </a:p>
          <a:p>
            <a:pPr marL="0" indent="0" algn="r">
              <a:buNone/>
            </a:pPr>
            <a:r>
              <a:rPr lang="en-US" sz="4300" i="1" dirty="0"/>
              <a:t>Adolph  ‘Bud’ </a:t>
            </a:r>
            <a:r>
              <a:rPr lang="en-US" sz="4300" i="1" dirty="0" err="1"/>
              <a:t>Hers</a:t>
            </a:r>
            <a:r>
              <a:rPr lang="en-US" sz="4800" i="1" dirty="0" err="1"/>
              <a:t>eth</a:t>
            </a:r>
            <a:endParaRPr lang="en-US" sz="4800" i="1" dirty="0"/>
          </a:p>
          <a:p>
            <a:pPr marL="0" indent="0" algn="r">
              <a:buNone/>
            </a:pPr>
            <a:r>
              <a:rPr lang="en-US" sz="3900" dirty="0"/>
              <a:t>Former Principal Trumpet </a:t>
            </a:r>
          </a:p>
          <a:p>
            <a:pPr marL="0" indent="0" algn="r">
              <a:buNone/>
            </a:pPr>
            <a:r>
              <a:rPr lang="en-US" sz="3900" dirty="0"/>
              <a:t>Chicago Symphony Orchestra</a:t>
            </a:r>
          </a:p>
          <a:p>
            <a:endParaRPr lang="en-US" dirty="0"/>
          </a:p>
        </p:txBody>
      </p:sp>
    </p:spTree>
    <p:extLst>
      <p:ext uri="{BB962C8B-B14F-4D97-AF65-F5344CB8AC3E}">
        <p14:creationId xmlns:p14="http://schemas.microsoft.com/office/powerpoint/2010/main" val="6953891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D0E8E2-C2BA-7642-9FB3-D3FBD1EAEE9E}"/>
              </a:ext>
            </a:extLst>
          </p:cNvPr>
          <p:cNvSpPr>
            <a:spLocks noGrp="1"/>
          </p:cNvSpPr>
          <p:nvPr>
            <p:ph idx="1"/>
          </p:nvPr>
        </p:nvSpPr>
        <p:spPr>
          <a:xfrm>
            <a:off x="838200" y="1038225"/>
            <a:ext cx="10515600" cy="4351338"/>
          </a:xfrm>
        </p:spPr>
        <p:txBody>
          <a:bodyPr>
            <a:noAutofit/>
          </a:bodyPr>
          <a:lstStyle/>
          <a:p>
            <a:pPr marL="0" indent="0" algn="ctr">
              <a:buNone/>
            </a:pPr>
            <a:r>
              <a:rPr lang="en-US" sz="4800" i="1" dirty="0"/>
              <a:t>“Players neglect clarity in performance too often. As teachers of wind players, we neglect spending time thinking about articulation, particularly compared with the time string players think about bowing... </a:t>
            </a:r>
            <a:endParaRPr lang="en-US" sz="4800" dirty="0"/>
          </a:p>
        </p:txBody>
      </p:sp>
    </p:spTree>
    <p:extLst>
      <p:ext uri="{BB962C8B-B14F-4D97-AF65-F5344CB8AC3E}">
        <p14:creationId xmlns:p14="http://schemas.microsoft.com/office/powerpoint/2010/main" val="43702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B6DC0B7-5089-FC48-B4A1-824E4C682F83}"/>
              </a:ext>
            </a:extLst>
          </p:cNvPr>
          <p:cNvSpPr>
            <a:spLocks noGrp="1"/>
          </p:cNvSpPr>
          <p:nvPr>
            <p:ph idx="1"/>
          </p:nvPr>
        </p:nvSpPr>
        <p:spPr>
          <a:xfrm>
            <a:off x="838200" y="914400"/>
            <a:ext cx="10515600" cy="5262563"/>
          </a:xfrm>
        </p:spPr>
        <p:txBody>
          <a:bodyPr>
            <a:normAutofit/>
          </a:bodyPr>
          <a:lstStyle/>
          <a:p>
            <a:pPr marL="0" indent="0" algn="ctr">
              <a:buNone/>
            </a:pPr>
            <a:r>
              <a:rPr lang="en-US" sz="4800" i="1" dirty="0"/>
              <a:t>“I don’t think we spend nearly enough time producing clarity in our groups through work on articulation, the primary component of clarity.”</a:t>
            </a:r>
          </a:p>
          <a:p>
            <a:pPr marL="0" indent="0">
              <a:buNone/>
            </a:pPr>
            <a:endParaRPr lang="en-US" i="1" dirty="0"/>
          </a:p>
          <a:p>
            <a:pPr marL="0" indent="0" algn="r">
              <a:buNone/>
            </a:pPr>
            <a:r>
              <a:rPr lang="en-US" sz="4000" i="1" dirty="0"/>
              <a:t>Eugene Corporon</a:t>
            </a:r>
          </a:p>
          <a:p>
            <a:pPr marL="0" indent="0" algn="r">
              <a:buNone/>
            </a:pPr>
            <a:r>
              <a:rPr lang="en-US" sz="3600" dirty="0"/>
              <a:t>Director of Bands</a:t>
            </a:r>
          </a:p>
          <a:p>
            <a:pPr marL="0" indent="0" algn="r">
              <a:buNone/>
            </a:pPr>
            <a:r>
              <a:rPr lang="en-US" sz="3600" dirty="0"/>
              <a:t>University of North Texas</a:t>
            </a:r>
          </a:p>
        </p:txBody>
      </p:sp>
    </p:spTree>
    <p:extLst>
      <p:ext uri="{BB962C8B-B14F-4D97-AF65-F5344CB8AC3E}">
        <p14:creationId xmlns:p14="http://schemas.microsoft.com/office/powerpoint/2010/main" val="19952798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1DA654-85D8-8F42-9E45-8A784F9F165A}"/>
              </a:ext>
            </a:extLst>
          </p:cNvPr>
          <p:cNvSpPr>
            <a:spLocks noGrp="1"/>
          </p:cNvSpPr>
          <p:nvPr>
            <p:ph idx="1"/>
          </p:nvPr>
        </p:nvSpPr>
        <p:spPr>
          <a:xfrm>
            <a:off x="838200" y="797718"/>
            <a:ext cx="10515600" cy="5450682"/>
          </a:xfrm>
        </p:spPr>
        <p:txBody>
          <a:bodyPr>
            <a:normAutofit fontScale="70000" lnSpcReduction="20000"/>
          </a:bodyPr>
          <a:lstStyle/>
          <a:p>
            <a:pPr marL="0" indent="0" algn="ctr">
              <a:buNone/>
            </a:pPr>
            <a:r>
              <a:rPr lang="en-US" sz="6900" dirty="0"/>
              <a:t>“</a:t>
            </a:r>
            <a:r>
              <a:rPr lang="en-US" sz="6900" i="1" dirty="0"/>
              <a:t>The tongue and the air work in concert to provide each note with a contour that is expressive and consistent with the musical intent of the work being performed. The potential for an expansive array of expressive note shape options is limitless.</a:t>
            </a:r>
            <a:r>
              <a:rPr lang="en-US" sz="6900" dirty="0"/>
              <a:t>”</a:t>
            </a:r>
          </a:p>
          <a:p>
            <a:pPr marL="0" indent="0" algn="ctr">
              <a:buNone/>
            </a:pPr>
            <a:endParaRPr lang="en-US" sz="4800" dirty="0"/>
          </a:p>
          <a:p>
            <a:pPr marL="0" indent="0" algn="r">
              <a:buNone/>
            </a:pPr>
            <a:r>
              <a:rPr lang="en-US" sz="5700" i="1" dirty="0"/>
              <a:t>Richard Floyd</a:t>
            </a:r>
          </a:p>
          <a:p>
            <a:pPr marL="0" indent="0" algn="r">
              <a:buNone/>
            </a:pPr>
            <a:r>
              <a:rPr lang="en-US" sz="5700" dirty="0"/>
              <a:t>Conductor, Clinician &amp; Lecturer</a:t>
            </a:r>
          </a:p>
          <a:p>
            <a:endParaRPr lang="en-US" dirty="0"/>
          </a:p>
        </p:txBody>
      </p:sp>
    </p:spTree>
    <p:extLst>
      <p:ext uri="{BB962C8B-B14F-4D97-AF65-F5344CB8AC3E}">
        <p14:creationId xmlns:p14="http://schemas.microsoft.com/office/powerpoint/2010/main" val="980006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2DF1E75-3D52-BD45-821D-374EA7AB1F38}"/>
              </a:ext>
            </a:extLst>
          </p:cNvPr>
          <p:cNvSpPr>
            <a:spLocks noGrp="1"/>
          </p:cNvSpPr>
          <p:nvPr>
            <p:ph idx="1"/>
          </p:nvPr>
        </p:nvSpPr>
        <p:spPr>
          <a:xfrm>
            <a:off x="838200" y="1039812"/>
            <a:ext cx="10515600" cy="5032375"/>
          </a:xfrm>
        </p:spPr>
        <p:txBody>
          <a:bodyPr>
            <a:normAutofit/>
          </a:bodyPr>
          <a:lstStyle/>
          <a:p>
            <a:pPr marL="0" indent="0" algn="ctr">
              <a:buNone/>
            </a:pPr>
            <a:r>
              <a:rPr lang="en-US" sz="4800" i="1" dirty="0"/>
              <a:t>“Don’t play it on the horn but play it on your air-pattern &amp; say tu, tu, tu on air only in the correct style.”</a:t>
            </a:r>
          </a:p>
          <a:p>
            <a:pPr marL="0" indent="0">
              <a:buNone/>
            </a:pPr>
            <a:endParaRPr lang="en-US" i="1" dirty="0"/>
          </a:p>
          <a:p>
            <a:pPr marL="0" indent="0" algn="r">
              <a:buNone/>
            </a:pPr>
            <a:r>
              <a:rPr lang="en-US" sz="4000" i="1" dirty="0"/>
              <a:t>Vincent Cichowicz</a:t>
            </a:r>
          </a:p>
          <a:p>
            <a:pPr marL="0" indent="0" algn="r">
              <a:buNone/>
            </a:pPr>
            <a:r>
              <a:rPr lang="en-US" sz="3200" dirty="0"/>
              <a:t>Former Trumpet, Chicago Symphony Orchestra</a:t>
            </a:r>
          </a:p>
          <a:p>
            <a:pPr marL="0" indent="0" algn="r">
              <a:buNone/>
            </a:pPr>
            <a:r>
              <a:rPr lang="en-US" sz="3200" dirty="0"/>
              <a:t>Former Trumpet Professor, Northwestern University</a:t>
            </a:r>
          </a:p>
        </p:txBody>
      </p:sp>
    </p:spTree>
    <p:extLst>
      <p:ext uri="{BB962C8B-B14F-4D97-AF65-F5344CB8AC3E}">
        <p14:creationId xmlns:p14="http://schemas.microsoft.com/office/powerpoint/2010/main" val="40304094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173A612-EE58-7842-8DD4-DB321EE4D3AF}"/>
              </a:ext>
            </a:extLst>
          </p:cNvPr>
          <p:cNvSpPr>
            <a:spLocks noGrp="1"/>
          </p:cNvSpPr>
          <p:nvPr>
            <p:ph idx="1"/>
          </p:nvPr>
        </p:nvSpPr>
        <p:spPr>
          <a:xfrm>
            <a:off x="565150" y="657224"/>
            <a:ext cx="11061700" cy="5997576"/>
          </a:xfrm>
        </p:spPr>
        <p:txBody>
          <a:bodyPr>
            <a:normAutofit fontScale="92500" lnSpcReduction="20000"/>
          </a:bodyPr>
          <a:lstStyle/>
          <a:p>
            <a:pPr marL="0" indent="0" algn="ctr">
              <a:buNone/>
            </a:pPr>
            <a:r>
              <a:rPr lang="en-US" sz="5200" i="1" dirty="0"/>
              <a:t>“When you really think about it, we conductors are in complete control of surprisingly few things. ... I believe in shifting responsibility to the students. Their list (producing a good sound, counting, playing in tune, etc.) is a long one, as opposed to ours.” </a:t>
            </a:r>
          </a:p>
          <a:p>
            <a:pPr marL="0" indent="0">
              <a:buNone/>
            </a:pPr>
            <a:endParaRPr lang="en-US" i="1" dirty="0"/>
          </a:p>
          <a:p>
            <a:pPr marL="0" indent="0" algn="r">
              <a:buNone/>
            </a:pPr>
            <a:r>
              <a:rPr lang="en-US" sz="4000" b="1" i="1" dirty="0"/>
              <a:t>Craig Kirchhoff</a:t>
            </a:r>
          </a:p>
          <a:p>
            <a:pPr marL="0" indent="0" algn="r">
              <a:buNone/>
            </a:pPr>
            <a:r>
              <a:rPr lang="en-US" sz="4000" b="1" dirty="0"/>
              <a:t>Former Director of Bands</a:t>
            </a:r>
          </a:p>
          <a:p>
            <a:pPr marL="0" indent="0" algn="r">
              <a:buNone/>
            </a:pPr>
            <a:r>
              <a:rPr lang="en-US" sz="4000" b="1" dirty="0"/>
              <a:t>University of Minnesota</a:t>
            </a:r>
          </a:p>
          <a:p>
            <a:pPr marL="0" indent="0">
              <a:buNone/>
            </a:pPr>
            <a:endParaRPr lang="en-US" dirty="0"/>
          </a:p>
          <a:p>
            <a:endParaRPr lang="en-US" dirty="0"/>
          </a:p>
        </p:txBody>
      </p:sp>
    </p:spTree>
    <p:extLst>
      <p:ext uri="{BB962C8B-B14F-4D97-AF65-F5344CB8AC3E}">
        <p14:creationId xmlns:p14="http://schemas.microsoft.com/office/powerpoint/2010/main" val="33631854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9B5DF45-4340-164F-8FC5-AF13788F177E}"/>
              </a:ext>
            </a:extLst>
          </p:cNvPr>
          <p:cNvSpPr>
            <a:spLocks noGrp="1"/>
          </p:cNvSpPr>
          <p:nvPr>
            <p:ph idx="1"/>
          </p:nvPr>
        </p:nvSpPr>
        <p:spPr>
          <a:xfrm>
            <a:off x="838200" y="430212"/>
            <a:ext cx="10515600" cy="5997575"/>
          </a:xfrm>
        </p:spPr>
        <p:txBody>
          <a:bodyPr>
            <a:noAutofit/>
          </a:bodyPr>
          <a:lstStyle/>
          <a:p>
            <a:pPr marL="0" indent="0" algn="ctr">
              <a:buNone/>
            </a:pPr>
            <a:r>
              <a:rPr lang="en-US" sz="4800" i="1" dirty="0"/>
              <a:t>“Players have to match each other and stop the beats: then an interval will sound in tune, even though the tuner may indicate that one note is out of tune. For example, we intentionally lower the third to get major chords to sound right; and students are very adept at differentiating between this “vertical” tuning and the “horizontal” type.”</a:t>
            </a:r>
            <a:endParaRPr lang="en-US" sz="4800" dirty="0"/>
          </a:p>
        </p:txBody>
      </p:sp>
    </p:spTree>
    <p:extLst>
      <p:ext uri="{BB962C8B-B14F-4D97-AF65-F5344CB8AC3E}">
        <p14:creationId xmlns:p14="http://schemas.microsoft.com/office/powerpoint/2010/main" val="59054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7A7921-5F1B-BB49-B1F6-8076E150DF56}"/>
              </a:ext>
            </a:extLst>
          </p:cNvPr>
          <p:cNvSpPr>
            <a:spLocks noGrp="1"/>
          </p:cNvSpPr>
          <p:nvPr>
            <p:ph idx="1"/>
          </p:nvPr>
        </p:nvSpPr>
        <p:spPr>
          <a:xfrm>
            <a:off x="723900" y="885824"/>
            <a:ext cx="10515600" cy="5540375"/>
          </a:xfrm>
        </p:spPr>
        <p:txBody>
          <a:bodyPr>
            <a:normAutofit fontScale="85000" lnSpcReduction="20000"/>
          </a:bodyPr>
          <a:lstStyle/>
          <a:p>
            <a:pPr marL="0" indent="0" algn="ctr">
              <a:buNone/>
            </a:pPr>
            <a:r>
              <a:rPr lang="en-US" sz="5600" i="1" dirty="0"/>
              <a:t>“When the last thing you want to do is play a flat interval when moving from the tonic to the third in a major key. A melodic line demands true intervals. The choices depend on understanding that the player’s role in the musical process will change, according to the function – melodic or harmonic.”</a:t>
            </a:r>
          </a:p>
          <a:p>
            <a:pPr marL="0" indent="0" algn="ctr">
              <a:buNone/>
            </a:pPr>
            <a:endParaRPr lang="en-US" sz="4800" i="1" dirty="0"/>
          </a:p>
          <a:p>
            <a:pPr marL="0" indent="0" algn="r">
              <a:buNone/>
            </a:pPr>
            <a:r>
              <a:rPr lang="en-US" sz="4700" i="1" dirty="0"/>
              <a:t>Eugene Corporon</a:t>
            </a:r>
            <a:endParaRPr lang="en-US" sz="4700" dirty="0"/>
          </a:p>
          <a:p>
            <a:pPr marL="0" indent="0">
              <a:buNone/>
            </a:pPr>
            <a:endParaRPr lang="en-US" dirty="0"/>
          </a:p>
        </p:txBody>
      </p:sp>
    </p:spTree>
    <p:extLst>
      <p:ext uri="{BB962C8B-B14F-4D97-AF65-F5344CB8AC3E}">
        <p14:creationId xmlns:p14="http://schemas.microsoft.com/office/powerpoint/2010/main" val="30983016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D954701-A987-4242-AA39-E4A76DA4BBB9}"/>
              </a:ext>
            </a:extLst>
          </p:cNvPr>
          <p:cNvSpPr>
            <a:spLocks noGrp="1"/>
          </p:cNvSpPr>
          <p:nvPr>
            <p:ph idx="1"/>
          </p:nvPr>
        </p:nvSpPr>
        <p:spPr>
          <a:xfrm>
            <a:off x="508000" y="658812"/>
            <a:ext cx="11176000" cy="6199188"/>
          </a:xfrm>
        </p:spPr>
        <p:txBody>
          <a:bodyPr>
            <a:normAutofit fontScale="70000" lnSpcReduction="20000"/>
          </a:bodyPr>
          <a:lstStyle/>
          <a:p>
            <a:pPr marL="0" indent="0" algn="ctr">
              <a:buNone/>
            </a:pPr>
            <a:r>
              <a:rPr lang="en-US" sz="6900" i="1" dirty="0"/>
              <a:t>“Of the two separate parts of a rehearsal, it is </a:t>
            </a:r>
            <a:r>
              <a:rPr lang="en-US" sz="6900" b="1" i="1" dirty="0"/>
              <a:t>The Lesson Part </a:t>
            </a:r>
            <a:r>
              <a:rPr lang="en-US" sz="6900" i="1" dirty="0"/>
              <a:t>that is the most important, whether with beginners or with the most advanced groups in a music program. Basic Skills, logically sequenced and mastered, are taught to 100% of the students </a:t>
            </a:r>
            <a:r>
              <a:rPr lang="en-US" sz="6900" b="1" i="1" dirty="0"/>
              <a:t>before </a:t>
            </a:r>
            <a:r>
              <a:rPr lang="en-US" sz="6900" i="1" dirty="0"/>
              <a:t>they are encountered in literature. </a:t>
            </a:r>
            <a:r>
              <a:rPr lang="en-US" sz="6900" b="1" i="1" dirty="0"/>
              <a:t>The Lesson Part </a:t>
            </a:r>
            <a:r>
              <a:rPr lang="en-US" sz="6900" i="1" dirty="0"/>
              <a:t>is what makes </a:t>
            </a:r>
            <a:r>
              <a:rPr lang="en-US" sz="6900" b="1" i="1" dirty="0"/>
              <a:t>The Literature Part </a:t>
            </a:r>
            <a:r>
              <a:rPr lang="en-US" sz="6900" i="1" dirty="0"/>
              <a:t>work.”</a:t>
            </a:r>
          </a:p>
          <a:p>
            <a:pPr marL="0" indent="0" algn="ctr">
              <a:buNone/>
            </a:pPr>
            <a:endParaRPr lang="en-US" i="1" dirty="0"/>
          </a:p>
          <a:p>
            <a:pPr marL="0" indent="0" algn="r">
              <a:buNone/>
            </a:pPr>
            <a:r>
              <a:rPr lang="en-US" sz="5200" i="1" dirty="0"/>
              <a:t>David Newell</a:t>
            </a:r>
          </a:p>
          <a:p>
            <a:pPr marL="0" indent="0" algn="r">
              <a:buNone/>
            </a:pPr>
            <a:r>
              <a:rPr lang="en-US" sz="5200" dirty="0"/>
              <a:t>Music Educator &amp; Author</a:t>
            </a:r>
          </a:p>
        </p:txBody>
      </p:sp>
    </p:spTree>
    <p:extLst>
      <p:ext uri="{BB962C8B-B14F-4D97-AF65-F5344CB8AC3E}">
        <p14:creationId xmlns:p14="http://schemas.microsoft.com/office/powerpoint/2010/main" val="8205394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9D5F19-9305-2142-9BFC-9F3BC80DE478}"/>
              </a:ext>
            </a:extLst>
          </p:cNvPr>
          <p:cNvSpPr>
            <a:spLocks noGrp="1"/>
          </p:cNvSpPr>
          <p:nvPr>
            <p:ph idx="1"/>
          </p:nvPr>
        </p:nvSpPr>
        <p:spPr>
          <a:xfrm>
            <a:off x="838200" y="1583531"/>
            <a:ext cx="10515600" cy="4351338"/>
          </a:xfrm>
        </p:spPr>
        <p:txBody>
          <a:bodyPr/>
          <a:lstStyle/>
          <a:p>
            <a:pPr marL="0" indent="0" algn="ctr">
              <a:buNone/>
            </a:pPr>
            <a:r>
              <a:rPr lang="en-US" sz="4800" dirty="0"/>
              <a:t>“</a:t>
            </a:r>
            <a:r>
              <a:rPr lang="en-US" sz="4800" i="1" dirty="0"/>
              <a:t>We are what we repeatedly do. Excellence, then, is not an act – </a:t>
            </a:r>
          </a:p>
          <a:p>
            <a:pPr marL="0" indent="0" algn="ctr">
              <a:buNone/>
            </a:pPr>
            <a:r>
              <a:rPr lang="en-US" sz="4800" i="1" dirty="0"/>
              <a:t>but a habit.”</a:t>
            </a:r>
          </a:p>
          <a:p>
            <a:pPr marL="0" indent="0" algn="ctr">
              <a:buNone/>
            </a:pPr>
            <a:endParaRPr lang="en-US" sz="4800" i="1" dirty="0"/>
          </a:p>
          <a:p>
            <a:pPr marL="0" indent="0" algn="r">
              <a:buNone/>
            </a:pPr>
            <a:r>
              <a:rPr lang="en-US" sz="4000" i="1" dirty="0"/>
              <a:t>Aristotle</a:t>
            </a:r>
            <a:endParaRPr lang="en-US" sz="4000" dirty="0"/>
          </a:p>
          <a:p>
            <a:endParaRPr lang="en-US" dirty="0"/>
          </a:p>
        </p:txBody>
      </p:sp>
    </p:spTree>
    <p:extLst>
      <p:ext uri="{BB962C8B-B14F-4D97-AF65-F5344CB8AC3E}">
        <p14:creationId xmlns:p14="http://schemas.microsoft.com/office/powerpoint/2010/main" val="19289619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3E547B5-89CF-4EC0-96DE-25771AED0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F0B8CEB-8279-4E5E-A0CE-1FC9F71736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782" y="0"/>
            <a:ext cx="7421217"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icture containing dog, indoor, black, white&#10;&#10;Description automatically generated">
            <a:extLst>
              <a:ext uri="{FF2B5EF4-FFF2-40B4-BE49-F238E27FC236}">
                <a16:creationId xmlns:a16="http://schemas.microsoft.com/office/drawing/2014/main" id="{9C0AFD3C-83A8-4A48-8ACB-B6C53D1B46D8}"/>
              </a:ext>
            </a:extLst>
          </p:cNvPr>
          <p:cNvPicPr>
            <a:picLocks noChangeAspect="1"/>
          </p:cNvPicPr>
          <p:nvPr/>
        </p:nvPicPr>
        <p:blipFill rotWithShape="1">
          <a:blip r:embed="rId2"/>
          <a:srcRect b="7838"/>
          <a:stretch/>
        </p:blipFill>
        <p:spPr>
          <a:xfrm>
            <a:off x="442230" y="539921"/>
            <a:ext cx="5814993" cy="5778156"/>
          </a:xfrm>
          <a:custGeom>
            <a:avLst/>
            <a:gdLst/>
            <a:ahLst/>
            <a:cxnLst/>
            <a:rect l="l" t="t" r="r" b="b"/>
            <a:pathLst>
              <a:path w="6901731" h="6858000">
                <a:moveTo>
                  <a:pt x="0" y="0"/>
                </a:moveTo>
                <a:lnTo>
                  <a:pt x="6897896" y="5958"/>
                </a:lnTo>
                <a:lnTo>
                  <a:pt x="6866823" y="62592"/>
                </a:lnTo>
                <a:lnTo>
                  <a:pt x="6901731" y="89476"/>
                </a:lnTo>
                <a:lnTo>
                  <a:pt x="6901731" y="103833"/>
                </a:lnTo>
                <a:lnTo>
                  <a:pt x="6900034" y="110092"/>
                </a:lnTo>
                <a:lnTo>
                  <a:pt x="6901731" y="113679"/>
                </a:lnTo>
                <a:lnTo>
                  <a:pt x="6901731" y="405560"/>
                </a:lnTo>
                <a:lnTo>
                  <a:pt x="6900456" y="429509"/>
                </a:lnTo>
                <a:cubicBezTo>
                  <a:pt x="6892773" y="535647"/>
                  <a:pt x="6878314" y="537918"/>
                  <a:pt x="6886342" y="636808"/>
                </a:cubicBezTo>
                <a:cubicBezTo>
                  <a:pt x="6892506" y="756883"/>
                  <a:pt x="6864504" y="771443"/>
                  <a:pt x="6851784" y="839073"/>
                </a:cubicBezTo>
                <a:cubicBezTo>
                  <a:pt x="6838675" y="892655"/>
                  <a:pt x="6864124" y="961738"/>
                  <a:pt x="6845760" y="994930"/>
                </a:cubicBezTo>
                <a:cubicBezTo>
                  <a:pt x="6833572" y="1024166"/>
                  <a:pt x="6859282" y="1058905"/>
                  <a:pt x="6845601" y="1112932"/>
                </a:cubicBezTo>
                <a:cubicBezTo>
                  <a:pt x="6838700" y="1149910"/>
                  <a:pt x="6829138" y="1151035"/>
                  <a:pt x="6820235" y="1187433"/>
                </a:cubicBezTo>
                <a:cubicBezTo>
                  <a:pt x="6815504" y="1196464"/>
                  <a:pt x="6777707" y="1338549"/>
                  <a:pt x="6759643" y="1337010"/>
                </a:cubicBezTo>
                <a:cubicBezTo>
                  <a:pt x="6737660" y="1337296"/>
                  <a:pt x="6760650" y="1396341"/>
                  <a:pt x="6736375" y="1382272"/>
                </a:cubicBezTo>
                <a:cubicBezTo>
                  <a:pt x="6755741" y="1415836"/>
                  <a:pt x="6714675" y="1414567"/>
                  <a:pt x="6701292" y="1432111"/>
                </a:cubicBezTo>
                <a:cubicBezTo>
                  <a:pt x="6721110" y="1460185"/>
                  <a:pt x="6692106" y="1490815"/>
                  <a:pt x="6686578" y="1518624"/>
                </a:cubicBezTo>
                <a:cubicBezTo>
                  <a:pt x="6682512" y="1567002"/>
                  <a:pt x="6679579" y="1571443"/>
                  <a:pt x="6670824" y="1607743"/>
                </a:cubicBezTo>
                <a:cubicBezTo>
                  <a:pt x="6671133" y="1629590"/>
                  <a:pt x="6663161" y="1656870"/>
                  <a:pt x="6664392" y="1696405"/>
                </a:cubicBezTo>
                <a:cubicBezTo>
                  <a:pt x="6655686" y="1770486"/>
                  <a:pt x="6641938" y="1757082"/>
                  <a:pt x="6642880" y="1812372"/>
                </a:cubicBezTo>
                <a:cubicBezTo>
                  <a:pt x="6638579" y="1872475"/>
                  <a:pt x="6619231" y="1825476"/>
                  <a:pt x="6612547" y="1876437"/>
                </a:cubicBezTo>
                <a:cubicBezTo>
                  <a:pt x="6600695" y="1913834"/>
                  <a:pt x="6591061" y="1923231"/>
                  <a:pt x="6571760" y="1953331"/>
                </a:cubicBezTo>
                <a:cubicBezTo>
                  <a:pt x="6561039" y="1989021"/>
                  <a:pt x="6544090" y="2087896"/>
                  <a:pt x="6520213" y="2096455"/>
                </a:cubicBezTo>
                <a:lnTo>
                  <a:pt x="6492461" y="2188148"/>
                </a:lnTo>
                <a:cubicBezTo>
                  <a:pt x="6504372" y="2211333"/>
                  <a:pt x="6489131" y="2253220"/>
                  <a:pt x="6471854" y="2259117"/>
                </a:cubicBezTo>
                <a:cubicBezTo>
                  <a:pt x="6466151" y="2287829"/>
                  <a:pt x="6440452" y="2301346"/>
                  <a:pt x="6439832" y="2328334"/>
                </a:cubicBezTo>
                <a:cubicBezTo>
                  <a:pt x="6431013" y="2351201"/>
                  <a:pt x="6444250" y="2396409"/>
                  <a:pt x="6425162" y="2408211"/>
                </a:cubicBezTo>
                <a:lnTo>
                  <a:pt x="6417221" y="2427382"/>
                </a:lnTo>
                <a:lnTo>
                  <a:pt x="6425030" y="2464387"/>
                </a:lnTo>
                <a:lnTo>
                  <a:pt x="6406293" y="2472223"/>
                </a:lnTo>
                <a:cubicBezTo>
                  <a:pt x="6406862" y="2477277"/>
                  <a:pt x="6406486" y="2491723"/>
                  <a:pt x="6405400" y="2493547"/>
                </a:cubicBezTo>
                <a:lnTo>
                  <a:pt x="6374829" y="2532070"/>
                </a:lnTo>
                <a:cubicBezTo>
                  <a:pt x="6374597" y="2545374"/>
                  <a:pt x="6360976" y="2563797"/>
                  <a:pt x="6350864" y="2577422"/>
                </a:cubicBezTo>
                <a:cubicBezTo>
                  <a:pt x="6327056" y="2632768"/>
                  <a:pt x="6341262" y="2616275"/>
                  <a:pt x="6329174" y="2663854"/>
                </a:cubicBezTo>
                <a:cubicBezTo>
                  <a:pt x="6326303" y="2703642"/>
                  <a:pt x="6332854" y="2709643"/>
                  <a:pt x="6315095" y="2741507"/>
                </a:cubicBezTo>
                <a:cubicBezTo>
                  <a:pt x="6319921" y="2740191"/>
                  <a:pt x="6321925" y="2742004"/>
                  <a:pt x="6322463" y="2745641"/>
                </a:cubicBezTo>
                <a:cubicBezTo>
                  <a:pt x="6322245" y="2747982"/>
                  <a:pt x="6322027" y="2750323"/>
                  <a:pt x="6321808" y="2752663"/>
                </a:cubicBezTo>
                <a:lnTo>
                  <a:pt x="6314569" y="2756718"/>
                </a:lnTo>
                <a:cubicBezTo>
                  <a:pt x="6289324" y="2773686"/>
                  <a:pt x="6317551" y="2780051"/>
                  <a:pt x="6315211" y="2811618"/>
                </a:cubicBezTo>
                <a:cubicBezTo>
                  <a:pt x="6315620" y="2826627"/>
                  <a:pt x="6296047" y="2885298"/>
                  <a:pt x="6302211" y="2882314"/>
                </a:cubicBezTo>
                <a:lnTo>
                  <a:pt x="6286167" y="2949597"/>
                </a:lnTo>
                <a:cubicBezTo>
                  <a:pt x="6286401" y="2994618"/>
                  <a:pt x="6286615" y="2971464"/>
                  <a:pt x="6287037" y="3008578"/>
                </a:cubicBezTo>
                <a:cubicBezTo>
                  <a:pt x="6293795" y="3029535"/>
                  <a:pt x="6274405" y="3114154"/>
                  <a:pt x="6259150" y="3123139"/>
                </a:cubicBezTo>
                <a:cubicBezTo>
                  <a:pt x="6250085" y="3189063"/>
                  <a:pt x="6269067" y="3151280"/>
                  <a:pt x="6272249" y="3227854"/>
                </a:cubicBezTo>
                <a:cubicBezTo>
                  <a:pt x="6278775" y="3295842"/>
                  <a:pt x="6289216" y="3303765"/>
                  <a:pt x="6292288" y="3378383"/>
                </a:cubicBezTo>
                <a:cubicBezTo>
                  <a:pt x="6303894" y="3395995"/>
                  <a:pt x="6287498" y="3432581"/>
                  <a:pt x="6288328" y="3459618"/>
                </a:cubicBezTo>
                <a:cubicBezTo>
                  <a:pt x="6289158" y="3486653"/>
                  <a:pt x="6299937" y="3538735"/>
                  <a:pt x="6297272" y="3540603"/>
                </a:cubicBezTo>
                <a:cubicBezTo>
                  <a:pt x="6296849" y="3577379"/>
                  <a:pt x="6294184" y="3587943"/>
                  <a:pt x="6291001" y="3638374"/>
                </a:cubicBezTo>
                <a:cubicBezTo>
                  <a:pt x="6283026" y="3666794"/>
                  <a:pt x="6265833" y="3731744"/>
                  <a:pt x="6283592" y="3763609"/>
                </a:cubicBezTo>
                <a:cubicBezTo>
                  <a:pt x="6264286" y="3758340"/>
                  <a:pt x="6290177" y="3803150"/>
                  <a:pt x="6274068" y="3814506"/>
                </a:cubicBezTo>
                <a:cubicBezTo>
                  <a:pt x="6260645" y="3821643"/>
                  <a:pt x="6265372" y="3836902"/>
                  <a:pt x="6262850" y="3850454"/>
                </a:cubicBezTo>
                <a:cubicBezTo>
                  <a:pt x="6250418" y="3863479"/>
                  <a:pt x="6250660" y="3955243"/>
                  <a:pt x="6257357" y="3975474"/>
                </a:cubicBezTo>
                <a:cubicBezTo>
                  <a:pt x="6245091" y="4036737"/>
                  <a:pt x="6237535" y="4029237"/>
                  <a:pt x="6257889" y="4073155"/>
                </a:cubicBezTo>
                <a:cubicBezTo>
                  <a:pt x="6259272" y="4085906"/>
                  <a:pt x="6239882" y="4116397"/>
                  <a:pt x="6237441" y="4126638"/>
                </a:cubicBezTo>
                <a:lnTo>
                  <a:pt x="6245587" y="4172738"/>
                </a:lnTo>
                <a:lnTo>
                  <a:pt x="6235772" y="4176721"/>
                </a:lnTo>
                <a:lnTo>
                  <a:pt x="6233287" y="4195136"/>
                </a:lnTo>
                <a:lnTo>
                  <a:pt x="6234619" y="4280850"/>
                </a:lnTo>
                <a:cubicBezTo>
                  <a:pt x="6239453" y="4320763"/>
                  <a:pt x="6223309" y="4337596"/>
                  <a:pt x="6219318" y="4402526"/>
                </a:cubicBezTo>
                <a:cubicBezTo>
                  <a:pt x="6205466" y="4516209"/>
                  <a:pt x="6216183" y="4588729"/>
                  <a:pt x="6216810" y="4651172"/>
                </a:cubicBezTo>
                <a:cubicBezTo>
                  <a:pt x="6217673" y="4756959"/>
                  <a:pt x="6228654" y="4824005"/>
                  <a:pt x="6225945" y="4916779"/>
                </a:cubicBezTo>
                <a:cubicBezTo>
                  <a:pt x="6217032" y="4993010"/>
                  <a:pt x="6264271" y="4984591"/>
                  <a:pt x="6230174" y="5051379"/>
                </a:cubicBezTo>
                <a:cubicBezTo>
                  <a:pt x="6235713" y="5056951"/>
                  <a:pt x="6239420" y="5163714"/>
                  <a:pt x="6242600" y="5170879"/>
                </a:cubicBezTo>
                <a:lnTo>
                  <a:pt x="6235996" y="5216428"/>
                </a:lnTo>
                <a:lnTo>
                  <a:pt x="6214638" y="5285298"/>
                </a:lnTo>
                <a:cubicBezTo>
                  <a:pt x="6211392" y="5297492"/>
                  <a:pt x="6225576" y="5312063"/>
                  <a:pt x="6228432" y="5317696"/>
                </a:cubicBezTo>
                <a:lnTo>
                  <a:pt x="6246496" y="5398787"/>
                </a:lnTo>
                <a:lnTo>
                  <a:pt x="6244793" y="5399530"/>
                </a:lnTo>
                <a:lnTo>
                  <a:pt x="6241695" y="5406948"/>
                </a:lnTo>
                <a:lnTo>
                  <a:pt x="6267461" y="5499413"/>
                </a:lnTo>
                <a:cubicBezTo>
                  <a:pt x="6285387" y="5533848"/>
                  <a:pt x="6284888" y="5550029"/>
                  <a:pt x="6295987" y="5582659"/>
                </a:cubicBezTo>
                <a:cubicBezTo>
                  <a:pt x="6311253" y="5681724"/>
                  <a:pt x="6295439" y="5695558"/>
                  <a:pt x="6364803" y="5784263"/>
                </a:cubicBezTo>
                <a:cubicBezTo>
                  <a:pt x="6379348" y="5818651"/>
                  <a:pt x="6412475" y="5906802"/>
                  <a:pt x="6423050" y="5922637"/>
                </a:cubicBezTo>
                <a:cubicBezTo>
                  <a:pt x="6445210" y="5973612"/>
                  <a:pt x="6468179" y="6023873"/>
                  <a:pt x="6497767" y="6090108"/>
                </a:cubicBezTo>
                <a:cubicBezTo>
                  <a:pt x="6571895" y="6150548"/>
                  <a:pt x="6572491" y="6236583"/>
                  <a:pt x="6606710" y="6281543"/>
                </a:cubicBezTo>
                <a:cubicBezTo>
                  <a:pt x="6633675" y="6335892"/>
                  <a:pt x="6654357" y="6388782"/>
                  <a:pt x="6667540" y="6443715"/>
                </a:cubicBezTo>
                <a:cubicBezTo>
                  <a:pt x="6685192" y="6466826"/>
                  <a:pt x="6650500" y="6508701"/>
                  <a:pt x="6659722" y="6550105"/>
                </a:cubicBezTo>
                <a:cubicBezTo>
                  <a:pt x="6665926" y="6645044"/>
                  <a:pt x="6669126" y="6627536"/>
                  <a:pt x="6671805" y="6687397"/>
                </a:cubicBezTo>
                <a:cubicBezTo>
                  <a:pt x="6682671" y="6733683"/>
                  <a:pt x="6665210" y="6772117"/>
                  <a:pt x="6669658" y="6806602"/>
                </a:cubicBezTo>
                <a:cubicBezTo>
                  <a:pt x="6661174" y="6812658"/>
                  <a:pt x="6667097" y="6831470"/>
                  <a:pt x="6675783" y="6850325"/>
                </a:cubicBezTo>
                <a:lnTo>
                  <a:pt x="6679704" y="6858000"/>
                </a:lnTo>
                <a:lnTo>
                  <a:pt x="4532241" y="6858000"/>
                </a:lnTo>
                <a:lnTo>
                  <a:pt x="1208596" y="6858000"/>
                </a:lnTo>
                <a:lnTo>
                  <a:pt x="0" y="6858000"/>
                </a:lnTo>
                <a:close/>
              </a:path>
            </a:pathLst>
          </a:custGeom>
        </p:spPr>
      </p:pic>
      <p:sp>
        <p:nvSpPr>
          <p:cNvPr id="3" name="Content Placeholder 2">
            <a:extLst>
              <a:ext uri="{FF2B5EF4-FFF2-40B4-BE49-F238E27FC236}">
                <a16:creationId xmlns:a16="http://schemas.microsoft.com/office/drawing/2014/main" id="{456C1536-0A6A-A34D-B1AF-3C129B345FA6}"/>
              </a:ext>
            </a:extLst>
          </p:cNvPr>
          <p:cNvSpPr>
            <a:spLocks noGrp="1"/>
          </p:cNvSpPr>
          <p:nvPr>
            <p:ph idx="1"/>
          </p:nvPr>
        </p:nvSpPr>
        <p:spPr>
          <a:xfrm>
            <a:off x="7200900" y="1228902"/>
            <a:ext cx="4800599" cy="4943298"/>
          </a:xfrm>
        </p:spPr>
        <p:txBody>
          <a:bodyPr>
            <a:noAutofit/>
          </a:bodyPr>
          <a:lstStyle/>
          <a:p>
            <a:pPr marL="0" indent="0">
              <a:buNone/>
            </a:pPr>
            <a:r>
              <a:rPr lang="en-US" sz="3600" dirty="0"/>
              <a:t>Jeff King</a:t>
            </a:r>
          </a:p>
          <a:p>
            <a:pPr marL="0" indent="0">
              <a:buNone/>
            </a:pPr>
            <a:r>
              <a:rPr lang="en-US" sz="3200" dirty="0"/>
              <a:t>Adj. Professor of Music</a:t>
            </a:r>
          </a:p>
          <a:p>
            <a:pPr marL="0" indent="0">
              <a:buNone/>
            </a:pPr>
            <a:r>
              <a:rPr lang="en-US" sz="3200" dirty="0"/>
              <a:t>Univ. of Texas at Arlington</a:t>
            </a:r>
          </a:p>
          <a:p>
            <a:pPr marL="0" indent="0">
              <a:buNone/>
            </a:pPr>
            <a:r>
              <a:rPr lang="en-US" sz="3200" dirty="0"/>
              <a:t>Past President, TBA</a:t>
            </a:r>
          </a:p>
          <a:p>
            <a:pPr marL="0" indent="0">
              <a:buNone/>
            </a:pPr>
            <a:r>
              <a:rPr lang="en-US" sz="3200" dirty="0">
                <a:hlinkClick r:id="rId3"/>
              </a:rPr>
              <a:t>jeffTking58@gmail.com</a:t>
            </a:r>
            <a:endParaRPr lang="en-US" sz="3200" dirty="0"/>
          </a:p>
          <a:p>
            <a:pPr marL="0" indent="0">
              <a:buNone/>
            </a:pPr>
            <a:r>
              <a:rPr lang="en-US" sz="3200" dirty="0">
                <a:hlinkClick r:id="rId4"/>
              </a:rPr>
              <a:t>Jeffrey.king@uta.edu</a:t>
            </a:r>
            <a:endParaRPr lang="en-US" sz="3200" dirty="0"/>
          </a:p>
          <a:p>
            <a:pPr marL="0" indent="0">
              <a:buNone/>
            </a:pPr>
            <a:r>
              <a:rPr lang="en-US" sz="3200" dirty="0"/>
              <a:t>469.233.1404</a:t>
            </a:r>
          </a:p>
        </p:txBody>
      </p:sp>
    </p:spTree>
    <p:extLst>
      <p:ext uri="{BB962C8B-B14F-4D97-AF65-F5344CB8AC3E}">
        <p14:creationId xmlns:p14="http://schemas.microsoft.com/office/powerpoint/2010/main" val="359922186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475</TotalTime>
  <Words>973</Words>
  <Application>Microsoft Macintosh PowerPoint</Application>
  <PresentationFormat>Widescreen</PresentationFormat>
  <Paragraphs>96</Paragraphs>
  <Slides>21</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Calibri Light</vt:lpstr>
      <vt:lpstr>Office Theme</vt:lpstr>
      <vt:lpstr>Do You Hear What I Hear? Lessons Learned From Master Musicians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If your students get bored during your daily drill/warm-up time, maybe they have stopped thinking.”  Eddie Green </dc:title>
  <dc:creator>King, Jeffrey</dc:creator>
  <cp:lastModifiedBy>King, Jeffrey</cp:lastModifiedBy>
  <cp:revision>42</cp:revision>
  <dcterms:created xsi:type="dcterms:W3CDTF">2021-08-08T13:57:14Z</dcterms:created>
  <dcterms:modified xsi:type="dcterms:W3CDTF">2021-10-09T16:45:21Z</dcterms:modified>
</cp:coreProperties>
</file>